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8"/>
  </p:notesMasterIdLst>
  <p:handoutMasterIdLst>
    <p:handoutMasterId r:id="rId169"/>
  </p:handoutMasterIdLst>
  <p:sldIdLst>
    <p:sldId id="1264" r:id="rId2"/>
    <p:sldId id="1584" r:id="rId3"/>
    <p:sldId id="1566" r:id="rId4"/>
    <p:sldId id="1658" r:id="rId5"/>
    <p:sldId id="1507" r:id="rId6"/>
    <p:sldId id="1659" r:id="rId7"/>
    <p:sldId id="1651" r:id="rId8"/>
    <p:sldId id="1652" r:id="rId9"/>
    <p:sldId id="1653" r:id="rId10"/>
    <p:sldId id="1655" r:id="rId11"/>
    <p:sldId id="1656" r:id="rId12"/>
    <p:sldId id="1657" r:id="rId13"/>
    <p:sldId id="1586" r:id="rId14"/>
    <p:sldId id="1560" r:id="rId15"/>
    <p:sldId id="1674" r:id="rId16"/>
    <p:sldId id="1561" r:id="rId17"/>
    <p:sldId id="1681" r:id="rId18"/>
    <p:sldId id="1682" r:id="rId19"/>
    <p:sldId id="1588" r:id="rId20"/>
    <p:sldId id="1596" r:id="rId21"/>
    <p:sldId id="1597" r:id="rId22"/>
    <p:sldId id="1675" r:id="rId23"/>
    <p:sldId id="1602" r:id="rId24"/>
    <p:sldId id="1683" r:id="rId25"/>
    <p:sldId id="1684" r:id="rId26"/>
    <p:sldId id="1685" r:id="rId27"/>
    <p:sldId id="1686" r:id="rId28"/>
    <p:sldId id="1687" r:id="rId29"/>
    <p:sldId id="1688" r:id="rId30"/>
    <p:sldId id="1689" r:id="rId31"/>
    <p:sldId id="1690" r:id="rId32"/>
    <p:sldId id="1691" r:id="rId33"/>
    <p:sldId id="1692" r:id="rId34"/>
    <p:sldId id="1693" r:id="rId35"/>
    <p:sldId id="1694" r:id="rId36"/>
    <p:sldId id="1695" r:id="rId37"/>
    <p:sldId id="1696" r:id="rId38"/>
    <p:sldId id="1697" r:id="rId39"/>
    <p:sldId id="1698" r:id="rId40"/>
    <p:sldId id="1699" r:id="rId41"/>
    <p:sldId id="1700" r:id="rId42"/>
    <p:sldId id="1701" r:id="rId43"/>
    <p:sldId id="1702" r:id="rId44"/>
    <p:sldId id="1703" r:id="rId45"/>
    <p:sldId id="1704" r:id="rId46"/>
    <p:sldId id="1705" r:id="rId47"/>
    <p:sldId id="1706" r:id="rId48"/>
    <p:sldId id="1707" r:id="rId49"/>
    <p:sldId id="1708" r:id="rId50"/>
    <p:sldId id="1709" r:id="rId51"/>
    <p:sldId id="1710" r:id="rId52"/>
    <p:sldId id="1711" r:id="rId53"/>
    <p:sldId id="1712" r:id="rId54"/>
    <p:sldId id="1713" r:id="rId55"/>
    <p:sldId id="1714" r:id="rId56"/>
    <p:sldId id="1715" r:id="rId57"/>
    <p:sldId id="1716" r:id="rId58"/>
    <p:sldId id="1612" r:id="rId59"/>
    <p:sldId id="1605" r:id="rId60"/>
    <p:sldId id="1640" r:id="rId61"/>
    <p:sldId id="1614" r:id="rId62"/>
    <p:sldId id="1613" r:id="rId63"/>
    <p:sldId id="1680" r:id="rId64"/>
    <p:sldId id="1648" r:id="rId65"/>
    <p:sldId id="1644" r:id="rId66"/>
    <p:sldId id="1742" r:id="rId67"/>
    <p:sldId id="1732" r:id="rId68"/>
    <p:sldId id="1733" r:id="rId69"/>
    <p:sldId id="1734" r:id="rId70"/>
    <p:sldId id="1735" r:id="rId71"/>
    <p:sldId id="1736" r:id="rId72"/>
    <p:sldId id="1737" r:id="rId73"/>
    <p:sldId id="1738" r:id="rId74"/>
    <p:sldId id="1739" r:id="rId75"/>
    <p:sldId id="1740" r:id="rId76"/>
    <p:sldId id="1741" r:id="rId77"/>
    <p:sldId id="1668" r:id="rId78"/>
    <p:sldId id="1669" r:id="rId79"/>
    <p:sldId id="1500" r:id="rId80"/>
    <p:sldId id="1483" r:id="rId81"/>
    <p:sldId id="1516" r:id="rId82"/>
    <p:sldId id="1743" r:id="rId83"/>
    <p:sldId id="1744" r:id="rId84"/>
    <p:sldId id="1745" r:id="rId85"/>
    <p:sldId id="1746" r:id="rId86"/>
    <p:sldId id="1747" r:id="rId87"/>
    <p:sldId id="1748" r:id="rId88"/>
    <p:sldId id="1749" r:id="rId89"/>
    <p:sldId id="1750" r:id="rId90"/>
    <p:sldId id="1751" r:id="rId91"/>
    <p:sldId id="1752" r:id="rId92"/>
    <p:sldId id="1753" r:id="rId93"/>
    <p:sldId id="1754" r:id="rId94"/>
    <p:sldId id="1755" r:id="rId95"/>
    <p:sldId id="1630" r:id="rId96"/>
    <p:sldId id="1730" r:id="rId97"/>
    <p:sldId id="1731" r:id="rId98"/>
    <p:sldId id="1717" r:id="rId99"/>
    <p:sldId id="1718" r:id="rId100"/>
    <p:sldId id="1719" r:id="rId101"/>
    <p:sldId id="1720" r:id="rId102"/>
    <p:sldId id="1721" r:id="rId103"/>
    <p:sldId id="1722" r:id="rId104"/>
    <p:sldId id="1723" r:id="rId105"/>
    <p:sldId id="1724" r:id="rId106"/>
    <p:sldId id="1725" r:id="rId107"/>
    <p:sldId id="1726" r:id="rId108"/>
    <p:sldId id="1727" r:id="rId109"/>
    <p:sldId id="1728" r:id="rId110"/>
    <p:sldId id="1729" r:id="rId111"/>
    <p:sldId id="1662" r:id="rId112"/>
    <p:sldId id="1756" r:id="rId113"/>
    <p:sldId id="1757" r:id="rId114"/>
    <p:sldId id="1758" r:id="rId115"/>
    <p:sldId id="1759" r:id="rId116"/>
    <p:sldId id="1666" r:id="rId117"/>
    <p:sldId id="1667" r:id="rId118"/>
    <p:sldId id="1670" r:id="rId119"/>
    <p:sldId id="1671" r:id="rId120"/>
    <p:sldId id="1676" r:id="rId121"/>
    <p:sldId id="1679" r:id="rId122"/>
    <p:sldId id="1761" r:id="rId123"/>
    <p:sldId id="1762" r:id="rId124"/>
    <p:sldId id="1763" r:id="rId125"/>
    <p:sldId id="1764" r:id="rId126"/>
    <p:sldId id="1765" r:id="rId127"/>
    <p:sldId id="1766" r:id="rId128"/>
    <p:sldId id="1767" r:id="rId129"/>
    <p:sldId id="1768" r:id="rId130"/>
    <p:sldId id="1769" r:id="rId131"/>
    <p:sldId id="1770" r:id="rId132"/>
    <p:sldId id="1771" r:id="rId133"/>
    <p:sldId id="1772" r:id="rId134"/>
    <p:sldId id="1773" r:id="rId135"/>
    <p:sldId id="1774" r:id="rId136"/>
    <p:sldId id="1775" r:id="rId137"/>
    <p:sldId id="1776" r:id="rId138"/>
    <p:sldId id="1777" r:id="rId139"/>
    <p:sldId id="1778" r:id="rId140"/>
    <p:sldId id="1779" r:id="rId141"/>
    <p:sldId id="1780" r:id="rId142"/>
    <p:sldId id="1781" r:id="rId143"/>
    <p:sldId id="1782" r:id="rId144"/>
    <p:sldId id="1783" r:id="rId145"/>
    <p:sldId id="1784" r:id="rId146"/>
    <p:sldId id="1760" r:id="rId147"/>
    <p:sldId id="1677" r:id="rId148"/>
    <p:sldId id="1678" r:id="rId149"/>
    <p:sldId id="1572" r:id="rId150"/>
    <p:sldId id="1495" r:id="rId151"/>
    <p:sldId id="1494" r:id="rId152"/>
    <p:sldId id="1496" r:id="rId153"/>
    <p:sldId id="1497" r:id="rId154"/>
    <p:sldId id="1498" r:id="rId155"/>
    <p:sldId id="1499" r:id="rId156"/>
    <p:sldId id="1553" r:id="rId157"/>
    <p:sldId id="1554" r:id="rId158"/>
    <p:sldId id="1672" r:id="rId159"/>
    <p:sldId id="1673" r:id="rId160"/>
    <p:sldId id="1574" r:id="rId161"/>
    <p:sldId id="1564" r:id="rId162"/>
    <p:sldId id="1565" r:id="rId163"/>
    <p:sldId id="1598" r:id="rId164"/>
    <p:sldId id="1599" r:id="rId165"/>
    <p:sldId id="1601" r:id="rId166"/>
    <p:sldId id="1318" r:id="rId167"/>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FFCC"/>
    <a:srgbClr val="FE84CD"/>
    <a:srgbClr val="FD4DB6"/>
    <a:srgbClr val="FD23A5"/>
    <a:srgbClr val="66FF33"/>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067" autoAdjust="0"/>
  </p:normalViewPr>
  <p:slideViewPr>
    <p:cSldViewPr>
      <p:cViewPr>
        <p:scale>
          <a:sx n="66" d="100"/>
          <a:sy n="66" d="100"/>
        </p:scale>
        <p:origin x="-1494" y="-264"/>
      </p:cViewPr>
      <p:guideLst>
        <p:guide orient="horz" pos="2160"/>
        <p:guide pos="2880"/>
      </p:guideLst>
    </p:cSldViewPr>
  </p:slideViewPr>
  <p:outlineViewPr>
    <p:cViewPr>
      <p:scale>
        <a:sx n="33" d="100"/>
        <a:sy n="33" d="100"/>
      </p:scale>
      <p:origin x="0" y="8722"/>
    </p:cViewPr>
  </p:outlineViewPr>
  <p:notesTextViewPr>
    <p:cViewPr>
      <p:scale>
        <a:sx n="100" d="100"/>
        <a:sy n="100" d="100"/>
      </p:scale>
      <p:origin x="0" y="0"/>
    </p:cViewPr>
  </p:notesTextViewPr>
  <p:sorterViewPr>
    <p:cViewPr>
      <p:scale>
        <a:sx n="100" d="100"/>
        <a:sy n="100" d="100"/>
      </p:scale>
      <p:origin x="0" y="6408"/>
    </p:cViewPr>
  </p:sorterViewPr>
  <p:notesViewPr>
    <p:cSldViewPr>
      <p:cViewPr varScale="1">
        <p:scale>
          <a:sx n="54" d="100"/>
          <a:sy n="54" d="100"/>
        </p:scale>
        <p:origin x="-2880" y="-102"/>
      </p:cViewPr>
      <p:guideLst>
        <p:guide orient="horz" pos="3133"/>
        <p:guide pos="215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80899" name="Rectangle 3"/>
          <p:cNvSpPr>
            <a:spLocks noGrp="1" noChangeArrowheads="1"/>
          </p:cNvSpPr>
          <p:nvPr>
            <p:ph type="dt" sz="quarter" idx="1"/>
          </p:nvPr>
        </p:nvSpPr>
        <p:spPr bwMode="auto">
          <a:xfrm>
            <a:off x="3886384"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80900" name="Rectangle 4"/>
          <p:cNvSpPr>
            <a:spLocks noGrp="1" noChangeArrowheads="1"/>
          </p:cNvSpPr>
          <p:nvPr>
            <p:ph type="ftr" sz="quarter" idx="2"/>
          </p:nvPr>
        </p:nvSpPr>
        <p:spPr bwMode="auto">
          <a:xfrm>
            <a:off x="0"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80901" name="Rectangle 5"/>
          <p:cNvSpPr>
            <a:spLocks noGrp="1" noChangeArrowheads="1"/>
          </p:cNvSpPr>
          <p:nvPr>
            <p:ph type="sldNum" sz="quarter" idx="3"/>
          </p:nvPr>
        </p:nvSpPr>
        <p:spPr bwMode="auto">
          <a:xfrm>
            <a:off x="3886384"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D1490D96-71F6-4B9A-95C3-1FE7EA9A5E2E}" type="slidenum">
              <a:rPr lang="en-US" altLang="ja-JP"/>
              <a:pPr>
                <a:defRPr/>
              </a:pPr>
              <a:t>‹#›</a:t>
            </a:fld>
            <a:endParaRPr lang="en-US" altLang="ja-JP"/>
          </a:p>
        </p:txBody>
      </p:sp>
    </p:spTree>
    <p:extLst>
      <p:ext uri="{BB962C8B-B14F-4D97-AF65-F5344CB8AC3E}">
        <p14:creationId xmlns:p14="http://schemas.microsoft.com/office/powerpoint/2010/main" val="285265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38915" name="Rectangle 3"/>
          <p:cNvSpPr>
            <a:spLocks noGrp="1" noChangeArrowheads="1"/>
          </p:cNvSpPr>
          <p:nvPr>
            <p:ph type="dt" idx="1"/>
          </p:nvPr>
        </p:nvSpPr>
        <p:spPr bwMode="auto">
          <a:xfrm>
            <a:off x="3886384"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60420" name="Rectangle 4"/>
          <p:cNvSpPr>
            <a:spLocks noGrp="1" noRot="1" noChangeAspect="1" noChangeArrowheads="1" noTextEdit="1"/>
          </p:cNvSpPr>
          <p:nvPr>
            <p:ph type="sldImg" idx="2"/>
          </p:nvPr>
        </p:nvSpPr>
        <p:spPr bwMode="auto">
          <a:xfrm>
            <a:off x="947738" y="747713"/>
            <a:ext cx="4968875" cy="37258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912562" y="4723206"/>
            <a:ext cx="5032878" cy="44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8918" name="Rectangle 6"/>
          <p:cNvSpPr>
            <a:spLocks noGrp="1" noChangeArrowheads="1"/>
          </p:cNvSpPr>
          <p:nvPr>
            <p:ph type="ftr" sz="quarter" idx="4"/>
          </p:nvPr>
        </p:nvSpPr>
        <p:spPr bwMode="auto">
          <a:xfrm>
            <a:off x="0"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38919" name="Rectangle 7"/>
          <p:cNvSpPr>
            <a:spLocks noGrp="1" noChangeArrowheads="1"/>
          </p:cNvSpPr>
          <p:nvPr>
            <p:ph type="sldNum" sz="quarter" idx="5"/>
          </p:nvPr>
        </p:nvSpPr>
        <p:spPr bwMode="auto">
          <a:xfrm>
            <a:off x="3886384"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AD785F65-6212-4633-8141-F60B658315CF}" type="slidenum">
              <a:rPr lang="en-US" altLang="ja-JP"/>
              <a:pPr>
                <a:defRPr/>
              </a:pPr>
              <a:t>‹#›</a:t>
            </a:fld>
            <a:endParaRPr lang="en-US" altLang="ja-JP"/>
          </a:p>
        </p:txBody>
      </p:sp>
    </p:spTree>
    <p:extLst>
      <p:ext uri="{BB962C8B-B14F-4D97-AF65-F5344CB8AC3E}">
        <p14:creationId xmlns:p14="http://schemas.microsoft.com/office/powerpoint/2010/main" val="580345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4057EF94-17D7-46B3-9418-B52111ECE4AD}" type="slidenum">
              <a:rPr lang="en-US" altLang="ja-JP" sz="1100"/>
              <a:pPr eaLnBrk="1" hangingPunct="1"/>
              <a:t>1</a:t>
            </a:fld>
            <a:endParaRPr lang="en-US" altLang="ja-JP" sz="1100"/>
          </a:p>
        </p:txBody>
      </p:sp>
      <p:sp>
        <p:nvSpPr>
          <p:cNvPr id="61443" name="Rectangle 2"/>
          <p:cNvSpPr>
            <a:spLocks noGrp="1" noRot="1" noChangeAspect="1" noChangeArrowheads="1" noTextEdit="1"/>
          </p:cNvSpPr>
          <p:nvPr>
            <p:ph type="sldImg"/>
          </p:nvPr>
        </p:nvSpPr>
        <p:spPr>
          <a:xfrm>
            <a:off x="944563" y="746125"/>
            <a:ext cx="4968875" cy="3727450"/>
          </a:xfrm>
          <a:solidFill>
            <a:srgbClr val="FFFFFF"/>
          </a:solidFill>
          <a:ln/>
        </p:spPr>
      </p:sp>
      <p:sp>
        <p:nvSpPr>
          <p:cNvPr id="61444" name="Rectangle 3"/>
          <p:cNvSpPr>
            <a:spLocks noGrp="1" noChangeArrowheads="1"/>
          </p:cNvSpPr>
          <p:nvPr>
            <p:ph type="body" idx="1"/>
          </p:nvPr>
        </p:nvSpPr>
        <p:spPr>
          <a:xfrm>
            <a:off x="912562" y="4720861"/>
            <a:ext cx="5032878" cy="4479428"/>
          </a:xfrm>
          <a:solidFill>
            <a:srgbClr val="FFFFFF"/>
          </a:solidFill>
          <a:ln>
            <a:solidFill>
              <a:srgbClr val="000000"/>
            </a:solidFill>
            <a:miter lim="800000"/>
            <a:headEnd/>
            <a:tailEnd/>
          </a:ln>
        </p:spPr>
        <p:txBody>
          <a:bodyPr lIns="91409" tIns="45703" rIns="91409" bIns="45703"/>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10</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11</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111</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4BB6526D-6694-45D9-B854-89D251833A93}" type="slidenum">
              <a:rPr lang="ja-JP" altLang="en-US" sz="1200" i="0"/>
              <a:pPr eaLnBrk="1" hangingPunct="1"/>
              <a:t>116</a:t>
            </a:fld>
            <a:endParaRPr lang="en-US" altLang="ja-JP" sz="1200" i="0"/>
          </a:p>
        </p:txBody>
      </p:sp>
      <p:sp>
        <p:nvSpPr>
          <p:cNvPr id="361475" name="Rectangle 2"/>
          <p:cNvSpPr>
            <a:spLocks noGrp="1" noRot="1" noChangeAspect="1" noChangeArrowheads="1" noTextEdit="1"/>
          </p:cNvSpPr>
          <p:nvPr>
            <p:ph type="sldImg"/>
          </p:nvPr>
        </p:nvSpPr>
        <p:spPr>
          <a:xfrm>
            <a:off x="947738" y="747713"/>
            <a:ext cx="4967287" cy="3727450"/>
          </a:xfrm>
          <a:ln/>
        </p:spPr>
      </p:sp>
      <p:sp>
        <p:nvSpPr>
          <p:cNvPr id="36147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118</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12</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121</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149</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156</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163</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106" tIns="47553" rIns="95106" bIns="47553"/>
          <a:lstStyle/>
          <a:p>
            <a:pPr eaLnBrk="1" hangingPunct="1"/>
            <a:endParaRPr lang="ja-JP" altLang="ja-JP"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2</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23</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58</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59</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60</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61</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62</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66</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7</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77</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79</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8</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9</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95</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996B7A8-E6CE-4B0F-A925-74BB7D35EE6D}" type="slidenum">
              <a:rPr lang="en-US" altLang="ja-JP"/>
              <a:pPr>
                <a:defRPr/>
              </a:pPr>
              <a:t>‹#›</a:t>
            </a:fld>
            <a:endParaRPr lang="en-US" altLang="ja-JP"/>
          </a:p>
        </p:txBody>
      </p:sp>
    </p:spTree>
    <p:extLst>
      <p:ext uri="{BB962C8B-B14F-4D97-AF65-F5344CB8AC3E}">
        <p14:creationId xmlns:p14="http://schemas.microsoft.com/office/powerpoint/2010/main" val="34316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34DFC20-A140-4975-B3D8-C9626982779D}" type="slidenum">
              <a:rPr lang="en-US" altLang="ja-JP"/>
              <a:pPr>
                <a:defRPr/>
              </a:pPr>
              <a:t>‹#›</a:t>
            </a:fld>
            <a:endParaRPr lang="en-US" altLang="ja-JP"/>
          </a:p>
        </p:txBody>
      </p:sp>
    </p:spTree>
    <p:extLst>
      <p:ext uri="{BB962C8B-B14F-4D97-AF65-F5344CB8AC3E}">
        <p14:creationId xmlns:p14="http://schemas.microsoft.com/office/powerpoint/2010/main" val="344795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B15EBD9-4E70-4F92-A5FD-42AB96326A93}" type="slidenum">
              <a:rPr lang="en-US" altLang="ja-JP"/>
              <a:pPr>
                <a:defRPr/>
              </a:pPr>
              <a:t>‹#›</a:t>
            </a:fld>
            <a:endParaRPr lang="en-US" altLang="ja-JP"/>
          </a:p>
        </p:txBody>
      </p:sp>
    </p:spTree>
    <p:extLst>
      <p:ext uri="{BB962C8B-B14F-4D97-AF65-F5344CB8AC3E}">
        <p14:creationId xmlns:p14="http://schemas.microsoft.com/office/powerpoint/2010/main" val="26340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0" y="30163"/>
            <a:ext cx="1905000" cy="457200"/>
          </a:xfrm>
        </p:spPr>
        <p:txBody>
          <a:bodyPr/>
          <a:lstStyle>
            <a:lvl1pPr algn="l">
              <a:defRPr sz="2000"/>
            </a:lvl1pPr>
          </a:lstStyle>
          <a:p>
            <a:pPr>
              <a:defRPr/>
            </a:pPr>
            <a:fld id="{A6176176-7522-4D81-912D-BC26A811D785}" type="slidenum">
              <a:rPr lang="en-US" altLang="ja-JP"/>
              <a:pPr>
                <a:defRPr/>
              </a:pPr>
              <a:t>‹#›</a:t>
            </a:fld>
            <a:endParaRPr lang="en-US" altLang="ja-JP" dirty="0"/>
          </a:p>
        </p:txBody>
      </p:sp>
    </p:spTree>
    <p:extLst>
      <p:ext uri="{BB962C8B-B14F-4D97-AF65-F5344CB8AC3E}">
        <p14:creationId xmlns:p14="http://schemas.microsoft.com/office/powerpoint/2010/main" val="217003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690352-42B8-42F8-856A-E2247BA53BAC}" type="slidenum">
              <a:rPr lang="en-US" altLang="ja-JP"/>
              <a:pPr>
                <a:defRPr/>
              </a:pPr>
              <a:t>‹#›</a:t>
            </a:fld>
            <a:endParaRPr lang="en-US" altLang="ja-JP"/>
          </a:p>
        </p:txBody>
      </p:sp>
    </p:spTree>
    <p:extLst>
      <p:ext uri="{BB962C8B-B14F-4D97-AF65-F5344CB8AC3E}">
        <p14:creationId xmlns:p14="http://schemas.microsoft.com/office/powerpoint/2010/main" val="14481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BBE3AC-A4F2-4087-BA21-D64DDDD89439}" type="slidenum">
              <a:rPr lang="en-US" altLang="ja-JP"/>
              <a:pPr>
                <a:defRPr/>
              </a:pPr>
              <a:t>‹#›</a:t>
            </a:fld>
            <a:endParaRPr lang="en-US" altLang="ja-JP"/>
          </a:p>
        </p:txBody>
      </p:sp>
    </p:spTree>
    <p:extLst>
      <p:ext uri="{BB962C8B-B14F-4D97-AF65-F5344CB8AC3E}">
        <p14:creationId xmlns:p14="http://schemas.microsoft.com/office/powerpoint/2010/main" val="363510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8C942EA-3968-4802-B881-354A216DC0B9}" type="slidenum">
              <a:rPr lang="en-US" altLang="ja-JP"/>
              <a:pPr>
                <a:defRPr/>
              </a:pPr>
              <a:t>‹#›</a:t>
            </a:fld>
            <a:endParaRPr lang="en-US" altLang="ja-JP"/>
          </a:p>
        </p:txBody>
      </p:sp>
    </p:spTree>
    <p:extLst>
      <p:ext uri="{BB962C8B-B14F-4D97-AF65-F5344CB8AC3E}">
        <p14:creationId xmlns:p14="http://schemas.microsoft.com/office/powerpoint/2010/main" val="20949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CC4B49A-E57F-4878-BEA5-8CAEB4B30919}" type="slidenum">
              <a:rPr lang="en-US" altLang="ja-JP"/>
              <a:pPr>
                <a:defRPr/>
              </a:pPr>
              <a:t>‹#›</a:t>
            </a:fld>
            <a:endParaRPr lang="en-US" altLang="ja-JP"/>
          </a:p>
        </p:txBody>
      </p:sp>
    </p:spTree>
    <p:extLst>
      <p:ext uri="{BB962C8B-B14F-4D97-AF65-F5344CB8AC3E}">
        <p14:creationId xmlns:p14="http://schemas.microsoft.com/office/powerpoint/2010/main" val="247155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0CD156A-D4A8-40E6-9794-34F737901C28}" type="slidenum">
              <a:rPr lang="en-US" altLang="ja-JP"/>
              <a:pPr>
                <a:defRPr/>
              </a:pPr>
              <a:t>‹#›</a:t>
            </a:fld>
            <a:endParaRPr lang="en-US" altLang="ja-JP"/>
          </a:p>
        </p:txBody>
      </p:sp>
    </p:spTree>
    <p:extLst>
      <p:ext uri="{BB962C8B-B14F-4D97-AF65-F5344CB8AC3E}">
        <p14:creationId xmlns:p14="http://schemas.microsoft.com/office/powerpoint/2010/main" val="220391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061DFF-FB03-4C69-BE4E-40C46F99052D}" type="slidenum">
              <a:rPr lang="en-US" altLang="ja-JP"/>
              <a:pPr>
                <a:defRPr/>
              </a:pPr>
              <a:t>‹#›</a:t>
            </a:fld>
            <a:endParaRPr lang="en-US" altLang="ja-JP"/>
          </a:p>
        </p:txBody>
      </p:sp>
    </p:spTree>
    <p:extLst>
      <p:ext uri="{BB962C8B-B14F-4D97-AF65-F5344CB8AC3E}">
        <p14:creationId xmlns:p14="http://schemas.microsoft.com/office/powerpoint/2010/main" val="110411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633E2C7-B803-45D6-89CB-3567312F5406}" type="slidenum">
              <a:rPr lang="en-US" altLang="ja-JP"/>
              <a:pPr>
                <a:defRPr/>
              </a:pPr>
              <a:t>‹#›</a:t>
            </a:fld>
            <a:endParaRPr lang="en-US" altLang="ja-JP"/>
          </a:p>
        </p:txBody>
      </p:sp>
    </p:spTree>
    <p:extLst>
      <p:ext uri="{BB962C8B-B14F-4D97-AF65-F5344CB8AC3E}">
        <p14:creationId xmlns:p14="http://schemas.microsoft.com/office/powerpoint/2010/main" val="319075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２ レベル</a:t>
            </a:r>
          </a:p>
          <a:p>
            <a:pPr lvl="2"/>
            <a:r>
              <a:rPr lang="ja-JP" altLang="en-US" smtClean="0"/>
              <a:t>第 ３レベル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ja-JP" altLang="en-US"/>
              <a:t>2005.12.12</a:t>
            </a:r>
            <a:endParaRPr lang="en-US" altLang="ja-JP"/>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800"/>
            </a:lvl1pPr>
          </a:lstStyle>
          <a:p>
            <a:pPr>
              <a:defRPr/>
            </a:pPr>
            <a:fld id="{1F138B67-B1DA-4CD5-9A2D-4383FFC810C7}"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45" r:id="rId1"/>
    <p:sldLayoutId id="214748375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rtl="0" eaLnBrk="0" fontAlgn="base" hangingPunct="0">
        <a:spcBef>
          <a:spcPct val="0"/>
        </a:spcBef>
        <a:spcAft>
          <a:spcPct val="0"/>
        </a:spcAft>
        <a:defRPr kumimoji="1" sz="4000">
          <a:solidFill>
            <a:srgbClr val="FFFF00"/>
          </a:solidFill>
          <a:latin typeface="+mj-lt"/>
          <a:ea typeface="+mj-ea"/>
          <a:cs typeface="+mj-cs"/>
        </a:defRPr>
      </a:lvl1pPr>
      <a:lvl2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5pPr>
      <a:lvl6pPr marL="457200" algn="ctr" rtl="0" fontAlgn="base">
        <a:spcBef>
          <a:spcPct val="0"/>
        </a:spcBef>
        <a:spcAft>
          <a:spcPct val="0"/>
        </a:spcAft>
        <a:defRPr kumimoji="1" sz="4000">
          <a:solidFill>
            <a:srgbClr val="FFFF00"/>
          </a:solidFill>
          <a:latin typeface="Times New Roman" pitchFamily="18" charset="0"/>
          <a:ea typeface="ＭＳ Ｐゴシック" pitchFamily="50" charset="-128"/>
        </a:defRPr>
      </a:lvl6pPr>
      <a:lvl7pPr marL="914400" algn="ctr" rtl="0" fontAlgn="base">
        <a:spcBef>
          <a:spcPct val="0"/>
        </a:spcBef>
        <a:spcAft>
          <a:spcPct val="0"/>
        </a:spcAft>
        <a:defRPr kumimoji="1" sz="4000">
          <a:solidFill>
            <a:srgbClr val="FFFF00"/>
          </a:solidFill>
          <a:latin typeface="Times New Roman" pitchFamily="18" charset="0"/>
          <a:ea typeface="ＭＳ Ｐゴシック" pitchFamily="50" charset="-128"/>
        </a:defRPr>
      </a:lvl7pPr>
      <a:lvl8pPr marL="1371600" algn="ctr" rtl="0" fontAlgn="base">
        <a:spcBef>
          <a:spcPct val="0"/>
        </a:spcBef>
        <a:spcAft>
          <a:spcPct val="0"/>
        </a:spcAft>
        <a:defRPr kumimoji="1" sz="4000">
          <a:solidFill>
            <a:srgbClr val="FFFF00"/>
          </a:solidFill>
          <a:latin typeface="Times New Roman" pitchFamily="18" charset="0"/>
          <a:ea typeface="ＭＳ Ｐゴシック" pitchFamily="50" charset="-128"/>
        </a:defRPr>
      </a:lvl8pPr>
      <a:lvl9pPr marL="1828800" algn="ctr" rtl="0" fontAlgn="base">
        <a:spcBef>
          <a:spcPct val="0"/>
        </a:spcBef>
        <a:spcAft>
          <a:spcPct val="0"/>
        </a:spcAft>
        <a:defRPr kumimoji="1" sz="4000">
          <a:solidFill>
            <a:srgbClr val="FFFF00"/>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FF00"/>
        </a:buClr>
        <a:buSzPct val="70000"/>
        <a:buFont typeface="Wingdings" pitchFamily="2" charset="2"/>
        <a:buChar char="u"/>
        <a:defRPr kumimoji="1" sz="3200">
          <a:solidFill>
            <a:srgbClr val="FFFF00"/>
          </a:solidFill>
          <a:latin typeface="+mn-lt"/>
          <a:ea typeface="+mn-ea"/>
          <a:cs typeface="+mn-cs"/>
        </a:defRPr>
      </a:lvl1pPr>
      <a:lvl2pPr marL="742950" indent="-285750" algn="l" rtl="0" eaLnBrk="0" fontAlgn="base" hangingPunct="0">
        <a:spcBef>
          <a:spcPct val="20000"/>
        </a:spcBef>
        <a:spcAft>
          <a:spcPct val="0"/>
        </a:spcAft>
        <a:buSzPct val="70000"/>
        <a:buFont typeface="Wingdings 3" pitchFamily="18" charset="2"/>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SzPct val="70000"/>
        <a:buFont typeface="Wingdings 3" pitchFamily="18"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6.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098"/>
          <p:cNvSpPr>
            <a:spLocks noGrp="1" noChangeArrowheads="1"/>
          </p:cNvSpPr>
          <p:nvPr>
            <p:ph type="ctrTitle"/>
          </p:nvPr>
        </p:nvSpPr>
        <p:spPr>
          <a:xfrm>
            <a:off x="250825" y="1524000"/>
            <a:ext cx="8713788" cy="2514600"/>
          </a:xfrm>
        </p:spPr>
        <p:txBody>
          <a:bodyPr/>
          <a:lstStyle/>
          <a:p>
            <a:pPr eaLnBrk="1" hangingPunct="1"/>
            <a:r>
              <a:rPr lang="ja-JP" altLang="en-US" sz="3600" dirty="0" smtClean="0"/>
              <a:t>平成２６年度診療</a:t>
            </a:r>
            <a:r>
              <a:rPr lang="ja-JP" altLang="en-US" sz="3600" dirty="0"/>
              <a:t>報酬</a:t>
            </a:r>
            <a:r>
              <a:rPr lang="ja-JP" altLang="en-US" sz="3600" dirty="0" smtClean="0"/>
              <a:t>改定の方向性</a:t>
            </a:r>
            <a:r>
              <a:rPr lang="en-US" altLang="ja-JP" sz="3600" dirty="0" smtClean="0"/>
              <a:t/>
            </a:r>
            <a:br>
              <a:rPr lang="en-US" altLang="ja-JP" sz="3600" dirty="0" smtClean="0"/>
            </a:br>
            <a:r>
              <a:rPr lang="ja-JP" altLang="en-US" sz="3600" dirty="0" smtClean="0"/>
              <a:t>～中医協答申直前情報～</a:t>
            </a:r>
            <a:endParaRPr kumimoji="0" lang="ja-JP" altLang="en-US" sz="3200" dirty="0" smtClean="0"/>
          </a:p>
        </p:txBody>
      </p:sp>
      <p:sp>
        <p:nvSpPr>
          <p:cNvPr id="3076" name="Rectangle 4100"/>
          <p:cNvSpPr>
            <a:spLocks noGrp="1" noChangeArrowheads="1"/>
          </p:cNvSpPr>
          <p:nvPr/>
        </p:nvSpPr>
        <p:spPr bwMode="auto">
          <a:xfrm>
            <a:off x="4644008" y="4725144"/>
            <a:ext cx="4495800" cy="2277319"/>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r>
              <a:rPr kumimoji="0" lang="ja-JP" altLang="en-US" sz="2000" dirty="0">
                <a:solidFill>
                  <a:srgbClr val="FFFFFF"/>
                </a:solidFill>
              </a:rPr>
              <a:t>平成</a:t>
            </a:r>
            <a:r>
              <a:rPr kumimoji="0" lang="ja-JP" altLang="en-US" sz="2000" dirty="0" smtClean="0">
                <a:solidFill>
                  <a:srgbClr val="FFFFFF"/>
                </a:solidFill>
              </a:rPr>
              <a:t>２６年　２月　６日</a:t>
            </a:r>
            <a:endParaRPr kumimoji="0" lang="ja-JP" altLang="en-US" sz="2000" dirty="0">
              <a:solidFill>
                <a:srgbClr val="FFFFFF"/>
              </a:solidFill>
            </a:endParaRPr>
          </a:p>
          <a:p>
            <a:pPr eaLnBrk="0" hangingPunct="0"/>
            <a:r>
              <a:rPr kumimoji="0" lang="ja-JP" altLang="en-US" sz="2000" dirty="0">
                <a:solidFill>
                  <a:srgbClr val="FFFFFF"/>
                </a:solidFill>
              </a:rPr>
              <a:t>有限会社メディカルサポートシステムズ</a:t>
            </a:r>
          </a:p>
          <a:p>
            <a:pPr eaLnBrk="0" hangingPunct="0"/>
            <a:r>
              <a:rPr kumimoji="0" lang="ja-JP" altLang="en-US" sz="2000" dirty="0" smtClean="0">
                <a:solidFill>
                  <a:srgbClr val="FFFFFF"/>
                </a:solidFill>
              </a:rPr>
              <a:t>　　</a:t>
            </a:r>
            <a:r>
              <a:rPr kumimoji="0" lang="ja-JP" altLang="en-US" sz="1600" dirty="0" smtClean="0">
                <a:solidFill>
                  <a:srgbClr val="FFFFFF"/>
                </a:solidFill>
              </a:rPr>
              <a:t>公益社団法人日本医業経営ｺﾝｻﾙﾀﾝﾄ協会</a:t>
            </a:r>
            <a:endParaRPr kumimoji="0" lang="en-US" altLang="ja-JP" sz="1600" dirty="0" smtClean="0">
              <a:solidFill>
                <a:srgbClr val="FFFFFF"/>
              </a:solidFill>
            </a:endParaRPr>
          </a:p>
          <a:p>
            <a:pPr eaLnBrk="0" hangingPunct="0"/>
            <a:r>
              <a:rPr kumimoji="0" lang="ja-JP" altLang="en-US" sz="1600" dirty="0">
                <a:solidFill>
                  <a:srgbClr val="FFFFFF"/>
                </a:solidFill>
              </a:rPr>
              <a:t>　</a:t>
            </a:r>
            <a:r>
              <a:rPr kumimoji="0" lang="ja-JP" altLang="en-US" sz="1600" dirty="0" smtClean="0">
                <a:solidFill>
                  <a:srgbClr val="FFFFFF"/>
                </a:solidFill>
              </a:rPr>
              <a:t>　　　神奈川県支部副支部長</a:t>
            </a:r>
            <a:endParaRPr kumimoji="0" lang="en-US" altLang="ja-JP" sz="1600" dirty="0" smtClean="0">
              <a:solidFill>
                <a:srgbClr val="FFFFFF"/>
              </a:solidFill>
            </a:endParaRPr>
          </a:p>
          <a:p>
            <a:pPr eaLnBrk="0" hangingPunct="0"/>
            <a:r>
              <a:rPr kumimoji="0" lang="ja-JP" altLang="en-US" sz="1600" dirty="0" smtClean="0">
                <a:solidFill>
                  <a:srgbClr val="FFFFFF"/>
                </a:solidFill>
              </a:rPr>
              <a:t>　　　認定</a:t>
            </a:r>
            <a:r>
              <a:rPr kumimoji="0" lang="ja-JP" altLang="en-US" sz="1600" dirty="0">
                <a:solidFill>
                  <a:srgbClr val="FFFFFF"/>
                </a:solidFill>
              </a:rPr>
              <a:t>医業経営ｺﾝｻﾙﾀﾝﾄ　第</a:t>
            </a:r>
            <a:r>
              <a:rPr kumimoji="0" lang="en-US" altLang="ja-JP" sz="1600" dirty="0">
                <a:solidFill>
                  <a:srgbClr val="FFFFFF"/>
                </a:solidFill>
                <a:latin typeface="ＭＳ ゴシック" pitchFamily="49" charset="-128"/>
                <a:ea typeface="ＭＳ ゴシック" pitchFamily="49" charset="-128"/>
              </a:rPr>
              <a:t>5590</a:t>
            </a:r>
            <a:r>
              <a:rPr kumimoji="0" lang="ja-JP" altLang="en-US" sz="1600" dirty="0">
                <a:solidFill>
                  <a:srgbClr val="FFFFFF"/>
                </a:solidFill>
              </a:rPr>
              <a:t>号</a:t>
            </a:r>
            <a:r>
              <a:rPr kumimoji="0" lang="ja-JP" altLang="en-US" dirty="0">
                <a:solidFill>
                  <a:srgbClr val="FFFFFF"/>
                </a:solidFill>
              </a:rPr>
              <a:t>　</a:t>
            </a:r>
          </a:p>
          <a:p>
            <a:pPr eaLnBrk="0" hangingPunct="0"/>
            <a:r>
              <a:rPr kumimoji="0" lang="ja-JP" altLang="en-US" dirty="0">
                <a:solidFill>
                  <a:srgbClr val="FFFFFF"/>
                </a:solidFill>
              </a:rPr>
              <a:t>　　　　　　　　</a:t>
            </a:r>
            <a:r>
              <a:rPr kumimoji="0" lang="ja-JP" altLang="en-US" sz="2000" dirty="0">
                <a:solidFill>
                  <a:srgbClr val="FFFFFF"/>
                </a:solidFill>
              </a:rPr>
              <a:t>細　谷　　邦　夫</a:t>
            </a:r>
          </a:p>
        </p:txBody>
      </p:sp>
      <p:sp>
        <p:nvSpPr>
          <p:cNvPr id="4" name="Rectangle 4100"/>
          <p:cNvSpPr>
            <a:spLocks noGrp="1" noChangeArrowheads="1"/>
          </p:cNvSpPr>
          <p:nvPr/>
        </p:nvSpPr>
        <p:spPr bwMode="auto">
          <a:xfrm>
            <a:off x="76200" y="0"/>
            <a:ext cx="4351784" cy="47625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endParaRPr kumimoji="0" lang="ja-JP" altLang="en-US" sz="2000" dirty="0">
              <a:solidFill>
                <a:srgbClr val="FFFFFF"/>
              </a:solidFill>
            </a:endParaRPr>
          </a:p>
        </p:txBody>
      </p:sp>
      <p:sp>
        <p:nvSpPr>
          <p:cNvPr id="5" name="Rectangle 4100"/>
          <p:cNvSpPr>
            <a:spLocks noGrp="1" noChangeArrowheads="1"/>
          </p:cNvSpPr>
          <p:nvPr/>
        </p:nvSpPr>
        <p:spPr bwMode="auto">
          <a:xfrm>
            <a:off x="4192" y="16158"/>
            <a:ext cx="5503912" cy="47625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r>
              <a:rPr kumimoji="0" lang="ja-JP" altLang="en-US" sz="2000" dirty="0" smtClean="0">
                <a:solidFill>
                  <a:srgbClr val="FFFFFF"/>
                </a:solidFill>
              </a:rPr>
              <a:t>さいきょう経営力強化セミナー</a:t>
            </a:r>
            <a:endParaRPr kumimoji="0" lang="ja-JP" altLang="en-US" sz="20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10</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smtClean="0"/>
              <a:t>日本医師会今村副会長</a:t>
            </a:r>
            <a:endParaRPr lang="ja-JP" altLang="en-US" dirty="0"/>
          </a:p>
          <a:p>
            <a:pPr lvl="1"/>
            <a:r>
              <a:rPr lang="ja-JP" altLang="en-US" dirty="0" smtClean="0"/>
              <a:t>消費税は、消費者から受け取った消費税から仕入れの際に支払った消費税を控除して納税額を計算するが、社会保険診療は非課税の扱いとなっているため控除できない。</a:t>
            </a:r>
            <a:endParaRPr lang="en-US" altLang="ja-JP" dirty="0" smtClean="0"/>
          </a:p>
          <a:p>
            <a:pPr lvl="1"/>
            <a:r>
              <a:rPr lang="ja-JP" altLang="en-US" dirty="0"/>
              <a:t>医療機関</a:t>
            </a:r>
            <a:r>
              <a:rPr lang="ja-JP" altLang="en-US" dirty="0" smtClean="0"/>
              <a:t>は納税の義務は無いが、還付を受けることが出来ずに消費税を払うだけになる</a:t>
            </a:r>
            <a:endParaRPr lang="en-US" altLang="ja-JP" dirty="0" smtClean="0"/>
          </a:p>
          <a:p>
            <a:pPr marL="457200" lvl="1" indent="0">
              <a:buNone/>
            </a:pPr>
            <a:r>
              <a:rPr lang="ja-JP" altLang="en-US" dirty="0" smtClean="0"/>
              <a:t>　　　　　　　　　　　　（社会保険旬報№</a:t>
            </a:r>
            <a:r>
              <a:rPr lang="en-US" altLang="ja-JP" dirty="0" smtClean="0"/>
              <a:t>2524</a:t>
            </a:r>
            <a:r>
              <a:rPr lang="ja-JP" altLang="en-US" dirty="0" smtClean="0"/>
              <a:t>より）</a:t>
            </a:r>
            <a:endParaRPr lang="en-US" altLang="ja-JP" dirty="0" smtClean="0"/>
          </a:p>
          <a:p>
            <a:pPr marL="457200" lvl="1" indent="0">
              <a:buNone/>
            </a:pPr>
            <a:endParaRPr lang="en-US" altLang="ja-JP" sz="900" dirty="0"/>
          </a:p>
          <a:p>
            <a:r>
              <a:rPr lang="ja-JP" altLang="en-US" dirty="0"/>
              <a:t>控除対象外消費税・・・・いわゆる損税が発生</a:t>
            </a:r>
            <a:endParaRPr lang="en-US" altLang="ja-JP" dirty="0"/>
          </a:p>
          <a:p>
            <a:pPr lvl="1"/>
            <a:r>
              <a:rPr lang="ja-JP" altLang="en-US" dirty="0"/>
              <a:t>損得の問題ではなく仕組みがおかしい（今村副会長）</a:t>
            </a:r>
            <a:endParaRPr lang="en-US" altLang="ja-JP" dirty="0"/>
          </a:p>
          <a:p>
            <a:pPr lvl="1"/>
            <a:r>
              <a:rPr lang="ja-JP" altLang="en-US" dirty="0"/>
              <a:t>納入業者に無理な値引き交渉はしない</a:t>
            </a:r>
            <a:endParaRPr lang="en-US" altLang="ja-JP" dirty="0"/>
          </a:p>
          <a:p>
            <a:pPr lvl="1"/>
            <a:endParaRPr lang="ja-JP" altLang="en-US" sz="2000" dirty="0"/>
          </a:p>
          <a:p>
            <a:pPr marL="457200" lvl="1" indent="0">
              <a:buNone/>
            </a:pPr>
            <a:endParaRPr lang="ja-JP" altLang="en-US" dirty="0"/>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a:solidFill>
                  <a:srgbClr val="FFFF00"/>
                </a:solidFill>
              </a:rPr>
              <a:t>控除</a:t>
            </a:r>
            <a:r>
              <a:rPr lang="ja-JP" altLang="en-US" sz="3600" i="0" dirty="0" smtClean="0">
                <a:solidFill>
                  <a:srgbClr val="FFFF00"/>
                </a:solidFill>
              </a:rPr>
              <a:t>対象外消費税とは</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8841535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患者訪問点滴注射管理指導料</a:t>
            </a:r>
            <a:r>
              <a:rPr lang="en-US" altLang="ja-JP" sz="2800" dirty="0">
                <a:latin typeface="+mj-ea"/>
              </a:rPr>
              <a:t>(</a:t>
            </a:r>
            <a:r>
              <a:rPr lang="ja-JP" altLang="en-US" sz="2800" dirty="0">
                <a:latin typeface="+mj-ea"/>
              </a:rPr>
              <a:t>１週につき</a:t>
            </a:r>
            <a:r>
              <a:rPr lang="en-US" altLang="ja-JP" sz="2800" dirty="0">
                <a:latin typeface="+mj-ea"/>
              </a:rPr>
              <a:t>)</a:t>
            </a:r>
            <a:r>
              <a:rPr lang="ja-JP" altLang="en-US" sz="2800" dirty="0">
                <a:latin typeface="+mj-ea"/>
              </a:rPr>
              <a:t>　</a:t>
            </a:r>
            <a:r>
              <a:rPr lang="en-US" altLang="ja-JP" sz="2800" dirty="0">
                <a:latin typeface="+mj-ea"/>
              </a:rPr>
              <a:t>60</a:t>
            </a:r>
            <a:r>
              <a:rPr lang="ja-JP" altLang="en-US" sz="2800" dirty="0">
                <a:latin typeface="+mj-ea"/>
              </a:rPr>
              <a:t>点（点数変更無し）</a:t>
            </a:r>
          </a:p>
          <a:p>
            <a:pPr lvl="1" algn="just">
              <a:lnSpc>
                <a:spcPct val="90000"/>
              </a:lnSpc>
              <a:buSzPct val="80000"/>
            </a:pPr>
            <a:r>
              <a:rPr lang="ja-JP" altLang="en-US" dirty="0">
                <a:latin typeface="+mj-ea"/>
              </a:rPr>
              <a:t>算定要件</a:t>
            </a:r>
          </a:p>
          <a:p>
            <a:pPr lvl="2" algn="just">
              <a:lnSpc>
                <a:spcPct val="90000"/>
              </a:lnSpc>
              <a:buSzPct val="80000"/>
            </a:pPr>
            <a:r>
              <a:rPr lang="ja-JP" altLang="en-US" dirty="0">
                <a:latin typeface="+mj-ea"/>
              </a:rPr>
              <a:t>健康保険法に規定する指定訪問看護事業者</a:t>
            </a:r>
            <a:r>
              <a:rPr lang="ja-JP" altLang="en-US" b="1" u="sng" dirty="0">
                <a:latin typeface="+mj-ea"/>
              </a:rPr>
              <a:t>又は介護保険法に規定する</a:t>
            </a:r>
            <a:r>
              <a:rPr lang="ja-JP" altLang="en-US" dirty="0">
                <a:latin typeface="+mj-ea"/>
              </a:rPr>
              <a:t>訪問看護を提供する事業者から訪問看護を受けている患者であって、週３日以上の点滴注射を行う必要を認めたものについて、訪問を行う看護師等に対して、必要な管理指導を行った場合に、患者</a:t>
            </a:r>
            <a:r>
              <a:rPr lang="en-US" altLang="ja-JP" dirty="0">
                <a:latin typeface="+mj-ea"/>
              </a:rPr>
              <a:t>1</a:t>
            </a:r>
            <a:r>
              <a:rPr lang="ja-JP" altLang="en-US" dirty="0">
                <a:latin typeface="+mj-ea"/>
              </a:rPr>
              <a:t>人につき週</a:t>
            </a:r>
            <a:r>
              <a:rPr lang="en-US" altLang="ja-JP" dirty="0">
                <a:latin typeface="+mj-ea"/>
              </a:rPr>
              <a:t>1</a:t>
            </a:r>
            <a:r>
              <a:rPr lang="ja-JP" altLang="en-US" dirty="0">
                <a:latin typeface="+mj-ea"/>
              </a:rPr>
              <a:t>回に限り算定する</a:t>
            </a:r>
            <a:r>
              <a:rPr lang="ja-JP" altLang="en-US" dirty="0" smtClean="0">
                <a:latin typeface="+mj-ea"/>
              </a:rPr>
              <a:t>。</a:t>
            </a:r>
            <a:endParaRPr lang="en-US" altLang="ja-JP" dirty="0" smtClean="0">
              <a:latin typeface="+mj-ea"/>
            </a:endParaRPr>
          </a:p>
          <a:p>
            <a:pPr lvl="2" algn="just">
              <a:lnSpc>
                <a:spcPct val="90000"/>
              </a:lnSpc>
              <a:buSzPct val="80000"/>
            </a:pPr>
            <a:endParaRPr lang="en-US" altLang="ja-JP" dirty="0">
              <a:latin typeface="+mj-ea"/>
            </a:endParaRPr>
          </a:p>
          <a:p>
            <a:pPr algn="just">
              <a:lnSpc>
                <a:spcPct val="90000"/>
              </a:lnSpc>
              <a:buSzPct val="80000"/>
            </a:pPr>
            <a:r>
              <a:rPr lang="ja-JP" altLang="en-US" sz="2800" dirty="0" smtClean="0">
                <a:latin typeface="+mj-ea"/>
              </a:rPr>
              <a:t>往診料の要件見直し</a:t>
            </a:r>
            <a:endParaRPr lang="en-US" altLang="ja-JP" sz="2800" dirty="0">
              <a:latin typeface="+mj-ea"/>
            </a:endParaRPr>
          </a:p>
          <a:p>
            <a:pPr lvl="1" algn="just">
              <a:lnSpc>
                <a:spcPct val="90000"/>
              </a:lnSpc>
              <a:buSzPct val="80000"/>
            </a:pPr>
            <a:r>
              <a:rPr lang="ja-JP" altLang="en-US" dirty="0">
                <a:latin typeface="+mj-ea"/>
              </a:rPr>
              <a:t>夜間（深夜を</a:t>
            </a:r>
            <a:r>
              <a:rPr lang="ja-JP" altLang="en-US" dirty="0" smtClean="0">
                <a:latin typeface="+mj-ea"/>
              </a:rPr>
              <a:t>除く）の定義</a:t>
            </a:r>
            <a:endParaRPr lang="en-US" altLang="ja-JP" dirty="0" smtClean="0">
              <a:latin typeface="+mj-ea"/>
            </a:endParaRPr>
          </a:p>
          <a:p>
            <a:pPr lvl="2" algn="just">
              <a:lnSpc>
                <a:spcPct val="90000"/>
              </a:lnSpc>
              <a:buSzPct val="80000"/>
            </a:pPr>
            <a:r>
              <a:rPr lang="ja-JP" altLang="en-US" sz="2800" dirty="0" smtClean="0">
                <a:latin typeface="+mj-ea"/>
              </a:rPr>
              <a:t>午後</a:t>
            </a:r>
            <a:r>
              <a:rPr lang="ja-JP" altLang="en-US" sz="2800" dirty="0">
                <a:latin typeface="+mj-ea"/>
              </a:rPr>
              <a:t>６時から午前８時</a:t>
            </a:r>
            <a:r>
              <a:rPr lang="ja-JP" altLang="en-US" sz="2800" dirty="0" smtClean="0">
                <a:latin typeface="+mj-ea"/>
              </a:rPr>
              <a:t>まで</a:t>
            </a:r>
            <a:endParaRPr lang="en-US" altLang="ja-JP" sz="2800" dirty="0" smtClean="0">
              <a:latin typeface="+mj-ea"/>
            </a:endParaRPr>
          </a:p>
          <a:p>
            <a:pPr lvl="2" algn="just">
              <a:lnSpc>
                <a:spcPct val="90000"/>
              </a:lnSpc>
              <a:buSzPct val="80000"/>
            </a:pPr>
            <a:r>
              <a:rPr lang="ja-JP" altLang="en-US" sz="2800" dirty="0" smtClean="0">
                <a:latin typeface="+mj-ea"/>
              </a:rPr>
              <a:t>深夜</a:t>
            </a:r>
            <a:r>
              <a:rPr lang="ja-JP" altLang="en-US" sz="2800" dirty="0">
                <a:latin typeface="+mj-ea"/>
              </a:rPr>
              <a:t>とは午後</a:t>
            </a:r>
            <a:r>
              <a:rPr lang="en-US" altLang="ja-JP" sz="2800" dirty="0">
                <a:latin typeface="+mj-ea"/>
              </a:rPr>
              <a:t>10</a:t>
            </a:r>
            <a:r>
              <a:rPr lang="ja-JP" altLang="en-US" sz="2800" dirty="0">
                <a:latin typeface="+mj-ea"/>
              </a:rPr>
              <a:t>時から午前６時</a:t>
            </a:r>
            <a:r>
              <a:rPr lang="ja-JP" altLang="en-US" sz="2800" dirty="0" smtClean="0">
                <a:latin typeface="+mj-ea"/>
              </a:rPr>
              <a:t>まで</a:t>
            </a: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対象の拡大</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067267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a:latin typeface="+mj-ea"/>
              </a:rPr>
              <a:t>新</a:t>
            </a:r>
            <a:r>
              <a:rPr lang="en-US" altLang="ja-JP" sz="2800" dirty="0">
                <a:latin typeface="+mj-ea"/>
              </a:rPr>
              <a:t>) </a:t>
            </a:r>
            <a:r>
              <a:rPr lang="ja-JP" altLang="en-US" sz="2800" dirty="0">
                <a:latin typeface="+mj-ea"/>
              </a:rPr>
              <a:t>在宅患者訪問褥瘡管理指導料 ○点</a:t>
            </a:r>
          </a:p>
          <a:p>
            <a:pPr lvl="1" algn="just">
              <a:lnSpc>
                <a:spcPct val="90000"/>
              </a:lnSpc>
              <a:buSzPct val="80000"/>
            </a:pPr>
            <a:r>
              <a:rPr lang="ja-JP" altLang="en-US" sz="2400" dirty="0" smtClean="0">
                <a:latin typeface="+mj-ea"/>
              </a:rPr>
              <a:t>算定</a:t>
            </a:r>
            <a:r>
              <a:rPr lang="ja-JP" altLang="en-US" sz="2400" dirty="0">
                <a:latin typeface="+mj-ea"/>
              </a:rPr>
              <a:t>要件</a:t>
            </a:r>
          </a:p>
          <a:p>
            <a:pPr lvl="2" algn="just">
              <a:lnSpc>
                <a:spcPct val="90000"/>
              </a:lnSpc>
              <a:buSzPct val="80000"/>
            </a:pPr>
            <a:r>
              <a:rPr lang="ja-JP" altLang="en-US" dirty="0" smtClean="0">
                <a:latin typeface="+mj-ea"/>
              </a:rPr>
              <a:t>褥瘡ハイリスク患者であって既に</a:t>
            </a:r>
            <a:r>
              <a:rPr lang="en-US" altLang="ja-JP" dirty="0" smtClean="0">
                <a:latin typeface="+mj-ea"/>
              </a:rPr>
              <a:t>DESIGN</a:t>
            </a:r>
            <a:r>
              <a:rPr lang="ja-JP" altLang="en-US" dirty="0" smtClean="0">
                <a:latin typeface="+mj-ea"/>
              </a:rPr>
              <a:t>分類</a:t>
            </a:r>
            <a:r>
              <a:rPr lang="en-US" altLang="ja-JP" dirty="0" smtClean="0">
                <a:latin typeface="+mj-ea"/>
              </a:rPr>
              <a:t>Ⅱ</a:t>
            </a:r>
            <a:r>
              <a:rPr lang="ja-JP" altLang="en-US" dirty="0" smtClean="0">
                <a:latin typeface="+mj-ea"/>
              </a:rPr>
              <a:t>度以上の褥瘡がある患者</a:t>
            </a:r>
          </a:p>
          <a:p>
            <a:pPr lvl="2" algn="just">
              <a:lnSpc>
                <a:spcPct val="90000"/>
              </a:lnSpc>
              <a:buSzPct val="80000"/>
            </a:pPr>
            <a:r>
              <a:rPr lang="ja-JP" altLang="en-US" dirty="0" smtClean="0">
                <a:latin typeface="+mj-ea"/>
              </a:rPr>
              <a:t>以下の３名</a:t>
            </a:r>
            <a:r>
              <a:rPr lang="ja-JP" altLang="en-US" dirty="0">
                <a:latin typeface="+mj-ea"/>
              </a:rPr>
              <a:t>から構成される在宅褥瘡対策チームが設置</a:t>
            </a:r>
            <a:r>
              <a:rPr lang="ja-JP" altLang="en-US" dirty="0" smtClean="0">
                <a:latin typeface="+mj-ea"/>
              </a:rPr>
              <a:t>され１名</a:t>
            </a:r>
            <a:r>
              <a:rPr lang="ja-JP" altLang="en-US" dirty="0">
                <a:latin typeface="+mj-ea"/>
              </a:rPr>
              <a:t>は在宅褥瘡対策について十分な経験を</a:t>
            </a:r>
            <a:r>
              <a:rPr lang="ja-JP" altLang="en-US" dirty="0" smtClean="0">
                <a:latin typeface="+mj-ea"/>
              </a:rPr>
              <a:t>有し、褥</a:t>
            </a:r>
            <a:r>
              <a:rPr lang="ja-JP" altLang="en-US" dirty="0">
                <a:latin typeface="+mj-ea"/>
              </a:rPr>
              <a:t>瘡等の創傷ケアに係る適切な研修を修了した</a:t>
            </a:r>
            <a:r>
              <a:rPr lang="ja-JP" altLang="en-US" dirty="0" smtClean="0">
                <a:latin typeface="+mj-ea"/>
              </a:rPr>
              <a:t>者</a:t>
            </a:r>
            <a:endParaRPr lang="ja-JP" altLang="en-US" dirty="0">
              <a:latin typeface="+mj-ea"/>
            </a:endParaRPr>
          </a:p>
          <a:p>
            <a:pPr lvl="3" algn="just">
              <a:lnSpc>
                <a:spcPct val="90000"/>
              </a:lnSpc>
              <a:buSzPct val="80000"/>
            </a:pPr>
            <a:r>
              <a:rPr lang="ja-JP" altLang="en-US" dirty="0" smtClean="0">
                <a:latin typeface="+mj-ea"/>
              </a:rPr>
              <a:t>医師</a:t>
            </a:r>
            <a:endParaRPr lang="ja-JP" altLang="en-US" dirty="0">
              <a:latin typeface="+mj-ea"/>
            </a:endParaRPr>
          </a:p>
          <a:p>
            <a:pPr lvl="3" algn="just">
              <a:lnSpc>
                <a:spcPct val="90000"/>
              </a:lnSpc>
              <a:buSzPct val="80000"/>
            </a:pPr>
            <a:r>
              <a:rPr lang="ja-JP" altLang="en-US" dirty="0" smtClean="0">
                <a:latin typeface="+mj-ea"/>
              </a:rPr>
              <a:t>看護師</a:t>
            </a:r>
            <a:endParaRPr lang="ja-JP" altLang="en-US" dirty="0">
              <a:latin typeface="+mj-ea"/>
            </a:endParaRPr>
          </a:p>
          <a:p>
            <a:pPr lvl="3" algn="just">
              <a:lnSpc>
                <a:spcPct val="90000"/>
              </a:lnSpc>
              <a:buSzPct val="80000"/>
            </a:pPr>
            <a:r>
              <a:rPr lang="en-US" altLang="ja-JP" dirty="0" smtClean="0">
                <a:latin typeface="+mj-ea"/>
              </a:rPr>
              <a:t> </a:t>
            </a:r>
            <a:r>
              <a:rPr lang="ja-JP" altLang="en-US" dirty="0">
                <a:latin typeface="+mj-ea"/>
              </a:rPr>
              <a:t>管理栄養士</a:t>
            </a:r>
          </a:p>
          <a:p>
            <a:pPr lvl="2" algn="just">
              <a:lnSpc>
                <a:spcPct val="90000"/>
              </a:lnSpc>
              <a:buSzPct val="80000"/>
            </a:pPr>
            <a:r>
              <a:rPr lang="ja-JP" altLang="en-US" dirty="0">
                <a:latin typeface="+mj-ea"/>
              </a:rPr>
              <a:t>褥瘡等の創傷ケアに係る適切な研修を修了した者が当該医療機関にいない場合でも以下の条件を満たせば算定可</a:t>
            </a:r>
          </a:p>
          <a:p>
            <a:pPr lvl="3" algn="just">
              <a:lnSpc>
                <a:spcPct val="90000"/>
              </a:lnSpc>
              <a:buSzPct val="80000"/>
            </a:pPr>
            <a:r>
              <a:rPr lang="ja-JP" altLang="en-US" dirty="0">
                <a:latin typeface="+mj-ea"/>
              </a:rPr>
              <a:t>訪問看護ステーションもしくは他の医療機関の褥瘡対策チームと連携している褥瘡等の創傷ケアに係る適切な研修を修了した看護師がカンファレンスに参加し、在宅褥瘡対策チームの一員として褥瘡ケアを行った</a:t>
            </a:r>
            <a:r>
              <a:rPr lang="ja-JP" altLang="en-US" dirty="0" smtClean="0">
                <a:latin typeface="+mj-ea"/>
              </a:rPr>
              <a:t>場合</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対象の拡大</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068208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a:latin typeface="+mj-ea"/>
              </a:rPr>
              <a:t>新</a:t>
            </a:r>
            <a:r>
              <a:rPr lang="en-US" altLang="ja-JP" sz="2800" dirty="0">
                <a:latin typeface="+mj-ea"/>
              </a:rPr>
              <a:t>) </a:t>
            </a:r>
            <a:r>
              <a:rPr lang="ja-JP" altLang="en-US" sz="2800" dirty="0">
                <a:latin typeface="+mj-ea"/>
              </a:rPr>
              <a:t>在宅患者訪問褥瘡管理指導料 ○点</a:t>
            </a:r>
          </a:p>
          <a:p>
            <a:pPr lvl="1" algn="just">
              <a:lnSpc>
                <a:spcPct val="90000"/>
              </a:lnSpc>
              <a:buSzPct val="80000"/>
            </a:pPr>
            <a:r>
              <a:rPr lang="ja-JP" altLang="en-US" sz="2400" dirty="0" smtClean="0">
                <a:latin typeface="+mj-ea"/>
              </a:rPr>
              <a:t>算定</a:t>
            </a:r>
            <a:r>
              <a:rPr lang="ja-JP" altLang="en-US" sz="2400" dirty="0">
                <a:latin typeface="+mj-ea"/>
              </a:rPr>
              <a:t>要件</a:t>
            </a:r>
          </a:p>
          <a:p>
            <a:pPr lvl="2" algn="just">
              <a:lnSpc>
                <a:spcPct val="90000"/>
              </a:lnSpc>
              <a:buSzPct val="80000"/>
            </a:pPr>
            <a:r>
              <a:rPr lang="ja-JP" altLang="en-US" dirty="0" smtClean="0">
                <a:latin typeface="+mj-ea"/>
              </a:rPr>
              <a:t>チーム</a:t>
            </a:r>
            <a:r>
              <a:rPr lang="ja-JP" altLang="en-US" dirty="0">
                <a:latin typeface="+mj-ea"/>
              </a:rPr>
              <a:t>構成員は、以下の内容を</a:t>
            </a:r>
            <a:r>
              <a:rPr lang="ja-JP" altLang="en-US" dirty="0" smtClean="0">
                <a:latin typeface="+mj-ea"/>
              </a:rPr>
              <a:t>実施</a:t>
            </a:r>
            <a:endParaRPr lang="ja-JP" altLang="en-US" dirty="0">
              <a:latin typeface="+mj-ea"/>
            </a:endParaRPr>
          </a:p>
          <a:p>
            <a:pPr lvl="3" algn="just">
              <a:lnSpc>
                <a:spcPct val="90000"/>
              </a:lnSpc>
              <a:buSzPct val="80000"/>
            </a:pPr>
            <a:r>
              <a:rPr lang="ja-JP" altLang="en-US" sz="2400" dirty="0" smtClean="0">
                <a:latin typeface="+mj-ea"/>
              </a:rPr>
              <a:t>初回</a:t>
            </a:r>
            <a:r>
              <a:rPr lang="ja-JP" altLang="en-US" sz="2400" dirty="0">
                <a:latin typeface="+mj-ea"/>
              </a:rPr>
              <a:t>訪問時に、患者宅に一堂に会しケア計画を</a:t>
            </a:r>
            <a:r>
              <a:rPr lang="ja-JP" altLang="en-US" sz="2400" dirty="0" smtClean="0">
                <a:latin typeface="+mj-ea"/>
              </a:rPr>
              <a:t>立案</a:t>
            </a:r>
            <a:endParaRPr lang="ja-JP" altLang="en-US" sz="2400" dirty="0">
              <a:latin typeface="+mj-ea"/>
            </a:endParaRPr>
          </a:p>
          <a:p>
            <a:pPr lvl="3" algn="just">
              <a:lnSpc>
                <a:spcPct val="90000"/>
              </a:lnSpc>
              <a:buSzPct val="80000"/>
            </a:pPr>
            <a:r>
              <a:rPr lang="ja-JP" altLang="en-US" sz="2400" dirty="0" smtClean="0">
                <a:latin typeface="+mj-ea"/>
              </a:rPr>
              <a:t>初回</a:t>
            </a:r>
            <a:r>
              <a:rPr lang="ja-JP" altLang="en-US" sz="2400" dirty="0">
                <a:latin typeface="+mj-ea"/>
              </a:rPr>
              <a:t>訪問以降、月○回以上チーム構成員のそれぞれが患家を訪問し、その結果を情報</a:t>
            </a:r>
            <a:r>
              <a:rPr lang="ja-JP" altLang="en-US" sz="2400" dirty="0" smtClean="0">
                <a:latin typeface="+mj-ea"/>
              </a:rPr>
              <a:t>共有</a:t>
            </a:r>
            <a:endParaRPr lang="ja-JP" altLang="en-US" sz="2400" dirty="0">
              <a:latin typeface="+mj-ea"/>
            </a:endParaRPr>
          </a:p>
          <a:p>
            <a:pPr lvl="3" algn="just">
              <a:lnSpc>
                <a:spcPct val="90000"/>
              </a:lnSpc>
              <a:buSzPct val="80000"/>
            </a:pPr>
            <a:r>
              <a:rPr lang="ja-JP" altLang="en-US" sz="2400" dirty="0" smtClean="0">
                <a:latin typeface="+mj-ea"/>
              </a:rPr>
              <a:t>初回</a:t>
            </a:r>
            <a:r>
              <a:rPr lang="ja-JP" altLang="en-US" sz="2400" dirty="0">
                <a:latin typeface="+mj-ea"/>
              </a:rPr>
              <a:t>訪問後○ヶ月以内に対策の評価及び計画の見直しのためカンファレンスを</a:t>
            </a:r>
            <a:r>
              <a:rPr lang="ja-JP" altLang="en-US" sz="2400" dirty="0" smtClean="0">
                <a:latin typeface="+mj-ea"/>
              </a:rPr>
              <a:t>行う</a:t>
            </a:r>
            <a:endParaRPr lang="ja-JP" altLang="en-US" sz="2400" dirty="0">
              <a:latin typeface="+mj-ea"/>
            </a:endParaRPr>
          </a:p>
          <a:p>
            <a:pPr lvl="3" algn="just">
              <a:lnSpc>
                <a:spcPct val="90000"/>
              </a:lnSpc>
              <a:buSzPct val="80000"/>
            </a:pPr>
            <a:r>
              <a:rPr lang="en-US" altLang="ja-JP" sz="2400" dirty="0" smtClean="0">
                <a:latin typeface="+mj-ea"/>
              </a:rPr>
              <a:t>○</a:t>
            </a:r>
            <a:r>
              <a:rPr lang="ja-JP" altLang="en-US" sz="2400" dirty="0">
                <a:latin typeface="+mj-ea"/>
              </a:rPr>
              <a:t>年間のケアの実績を</a:t>
            </a:r>
            <a:r>
              <a:rPr lang="ja-JP" altLang="en-US" sz="2400" dirty="0" smtClean="0">
                <a:latin typeface="+mj-ea"/>
              </a:rPr>
              <a:t>報告</a:t>
            </a:r>
            <a:endParaRPr lang="ja-JP" altLang="en-US" sz="2400" dirty="0">
              <a:latin typeface="+mj-ea"/>
            </a:endParaRPr>
          </a:p>
          <a:p>
            <a:pPr lvl="2" algn="just">
              <a:lnSpc>
                <a:spcPct val="90000"/>
              </a:lnSpc>
              <a:buSzPct val="80000"/>
            </a:pP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対象の拡大</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743696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自己注射指導管理料</a:t>
            </a:r>
          </a:p>
          <a:p>
            <a:pPr lvl="1" algn="just">
              <a:lnSpc>
                <a:spcPct val="90000"/>
              </a:lnSpc>
              <a:buSzPct val="80000"/>
            </a:pPr>
            <a:r>
              <a:rPr lang="ja-JP" altLang="en-US" sz="2400" dirty="0" smtClean="0">
                <a:latin typeface="+mj-ea"/>
              </a:rPr>
              <a:t>月</a:t>
            </a:r>
            <a:r>
              <a:rPr lang="ja-JP" altLang="en-US" sz="2400" dirty="0">
                <a:latin typeface="+mj-ea"/>
              </a:rPr>
              <a:t>○回以下 ○点</a:t>
            </a:r>
            <a:r>
              <a:rPr lang="en-US" altLang="ja-JP" sz="2400" dirty="0">
                <a:latin typeface="+mj-ea"/>
              </a:rPr>
              <a:t>(</a:t>
            </a:r>
            <a:r>
              <a:rPr lang="ja-JP" altLang="en-US" sz="2400" dirty="0">
                <a:latin typeface="+mj-ea"/>
              </a:rPr>
              <a:t>改</a:t>
            </a:r>
            <a:r>
              <a:rPr lang="en-US" altLang="ja-JP" sz="2400" dirty="0">
                <a:latin typeface="+mj-ea"/>
              </a:rPr>
              <a:t>)</a:t>
            </a:r>
          </a:p>
          <a:p>
            <a:pPr lvl="1" algn="just">
              <a:lnSpc>
                <a:spcPct val="90000"/>
              </a:lnSpc>
              <a:buSzPct val="80000"/>
            </a:pPr>
            <a:r>
              <a:rPr lang="ja-JP" altLang="en-US" sz="2400" dirty="0" smtClean="0">
                <a:latin typeface="+mj-ea"/>
              </a:rPr>
              <a:t>月</a:t>
            </a:r>
            <a:r>
              <a:rPr lang="ja-JP" altLang="en-US" sz="2400" dirty="0">
                <a:latin typeface="+mj-ea"/>
              </a:rPr>
              <a:t>○回以上 ○点</a:t>
            </a:r>
            <a:r>
              <a:rPr lang="en-US" altLang="ja-JP" sz="2400" dirty="0">
                <a:latin typeface="+mj-ea"/>
              </a:rPr>
              <a:t>(</a:t>
            </a:r>
            <a:r>
              <a:rPr lang="ja-JP" altLang="en-US" sz="2400" dirty="0">
                <a:latin typeface="+mj-ea"/>
              </a:rPr>
              <a:t>改</a:t>
            </a:r>
            <a:r>
              <a:rPr lang="en-US" altLang="ja-JP" sz="2400" dirty="0">
                <a:latin typeface="+mj-ea"/>
              </a:rPr>
              <a:t>)</a:t>
            </a:r>
          </a:p>
          <a:p>
            <a:pPr lvl="1" algn="just">
              <a:lnSpc>
                <a:spcPct val="90000"/>
              </a:lnSpc>
              <a:buSzPct val="80000"/>
            </a:pPr>
            <a:r>
              <a:rPr lang="ja-JP" altLang="en-US" sz="2400" dirty="0" smtClean="0">
                <a:latin typeface="+mj-ea"/>
              </a:rPr>
              <a:t>月</a:t>
            </a:r>
            <a:r>
              <a:rPr lang="ja-JP" altLang="en-US" sz="2400" dirty="0">
                <a:latin typeface="+mj-ea"/>
              </a:rPr>
              <a:t>○回以上 ○点</a:t>
            </a:r>
            <a:r>
              <a:rPr lang="en-US" altLang="ja-JP" sz="2400" dirty="0">
                <a:latin typeface="+mj-ea"/>
              </a:rPr>
              <a:t>(</a:t>
            </a:r>
            <a:r>
              <a:rPr lang="ja-JP" altLang="en-US" sz="2400" dirty="0">
                <a:latin typeface="+mj-ea"/>
              </a:rPr>
              <a:t>改</a:t>
            </a:r>
            <a:r>
              <a:rPr lang="en-US" altLang="ja-JP" sz="2400" dirty="0">
                <a:latin typeface="+mj-ea"/>
              </a:rPr>
              <a:t>)</a:t>
            </a:r>
          </a:p>
          <a:p>
            <a:pPr lvl="1" algn="just">
              <a:lnSpc>
                <a:spcPct val="90000"/>
              </a:lnSpc>
              <a:buSzPct val="80000"/>
            </a:pPr>
            <a:r>
              <a:rPr lang="ja-JP" altLang="en-US" sz="2400" dirty="0" smtClean="0">
                <a:latin typeface="+mj-ea"/>
              </a:rPr>
              <a:t>月</a:t>
            </a:r>
            <a:r>
              <a:rPr lang="ja-JP" altLang="en-US" sz="2400" dirty="0">
                <a:latin typeface="+mj-ea"/>
              </a:rPr>
              <a:t>○回以上 ○点</a:t>
            </a:r>
            <a:r>
              <a:rPr lang="en-US" altLang="ja-JP" sz="2400" dirty="0">
                <a:latin typeface="+mj-ea"/>
              </a:rPr>
              <a:t>(</a:t>
            </a:r>
            <a:r>
              <a:rPr lang="ja-JP" altLang="en-US" sz="2400" dirty="0">
                <a:latin typeface="+mj-ea"/>
              </a:rPr>
              <a:t>改</a:t>
            </a:r>
            <a:r>
              <a:rPr lang="en-US" altLang="ja-JP" sz="2400" dirty="0">
                <a:latin typeface="+mj-ea"/>
              </a:rPr>
              <a:t>)</a:t>
            </a:r>
          </a:p>
          <a:p>
            <a:pPr lvl="1" algn="just">
              <a:lnSpc>
                <a:spcPct val="90000"/>
              </a:lnSpc>
              <a:buSzPct val="80000"/>
            </a:pPr>
            <a:endParaRPr lang="en-US" altLang="ja-JP" sz="2400" dirty="0" smtClean="0">
              <a:latin typeface="+mj-ea"/>
            </a:endParaRPr>
          </a:p>
          <a:p>
            <a:pPr algn="just">
              <a:lnSpc>
                <a:spcPct val="90000"/>
              </a:lnSpc>
              <a:buSzPct val="80000"/>
            </a:pPr>
            <a:r>
              <a:rPr lang="en-US" altLang="ja-JP" sz="2800" dirty="0" smtClean="0">
                <a:latin typeface="+mj-ea"/>
              </a:rPr>
              <a:t>(</a:t>
            </a:r>
            <a:r>
              <a:rPr lang="ja-JP" altLang="en-US" sz="2800" dirty="0">
                <a:latin typeface="+mj-ea"/>
              </a:rPr>
              <a:t>新</a:t>
            </a:r>
            <a:r>
              <a:rPr lang="en-US" altLang="ja-JP" sz="2800" dirty="0">
                <a:latin typeface="+mj-ea"/>
              </a:rPr>
              <a:t>) </a:t>
            </a:r>
            <a:r>
              <a:rPr lang="ja-JP" altLang="en-US" sz="2800" dirty="0">
                <a:latin typeface="+mj-ea"/>
              </a:rPr>
              <a:t>導入初期加算 ○点</a:t>
            </a:r>
          </a:p>
          <a:p>
            <a:pPr lvl="1" algn="just">
              <a:lnSpc>
                <a:spcPct val="90000"/>
              </a:lnSpc>
              <a:buSzPct val="80000"/>
            </a:pPr>
            <a:r>
              <a:rPr lang="ja-JP" altLang="en-US" sz="2400" dirty="0">
                <a:latin typeface="+mj-ea"/>
              </a:rPr>
              <a:t>算定要件</a:t>
            </a:r>
          </a:p>
          <a:p>
            <a:pPr lvl="2" algn="just">
              <a:lnSpc>
                <a:spcPct val="90000"/>
              </a:lnSpc>
              <a:buSzPct val="80000"/>
            </a:pPr>
            <a:r>
              <a:rPr lang="ja-JP" altLang="en-US" dirty="0" smtClean="0">
                <a:latin typeface="+mj-ea"/>
              </a:rPr>
              <a:t>在宅</a:t>
            </a:r>
            <a:r>
              <a:rPr lang="ja-JP" altLang="en-US" dirty="0">
                <a:latin typeface="+mj-ea"/>
              </a:rPr>
              <a:t>自己注射の導入前には、入院又は週○回以上の外来、往診若しくは訪問診療により、医師による十分な教育期間をとり、十分な指導を</a:t>
            </a:r>
            <a:r>
              <a:rPr lang="ja-JP" altLang="en-US" dirty="0" smtClean="0">
                <a:latin typeface="+mj-ea"/>
              </a:rPr>
              <a:t>行う</a:t>
            </a:r>
            <a:endParaRPr lang="en-US" altLang="ja-JP" dirty="0" smtClean="0">
              <a:latin typeface="+mj-ea"/>
            </a:endParaRPr>
          </a:p>
          <a:p>
            <a:pPr lvl="2" algn="just">
              <a:lnSpc>
                <a:spcPct val="90000"/>
              </a:lnSpc>
              <a:buSzPct val="80000"/>
            </a:pPr>
            <a:r>
              <a:rPr lang="ja-JP" altLang="en-US" dirty="0" smtClean="0">
                <a:latin typeface="+mj-ea"/>
              </a:rPr>
              <a:t>指導</a:t>
            </a:r>
            <a:r>
              <a:rPr lang="ja-JP" altLang="en-US" dirty="0">
                <a:latin typeface="+mj-ea"/>
              </a:rPr>
              <a:t>内容を詳細に記載した文書を作成し患者に</a:t>
            </a:r>
            <a:r>
              <a:rPr lang="ja-JP" altLang="en-US" dirty="0" smtClean="0">
                <a:latin typeface="+mj-ea"/>
              </a:rPr>
              <a:t>交付</a:t>
            </a:r>
            <a:endParaRPr lang="ja-JP" altLang="en-US" dirty="0">
              <a:latin typeface="+mj-ea"/>
            </a:endParaRPr>
          </a:p>
          <a:p>
            <a:pPr lvl="2" algn="just">
              <a:lnSpc>
                <a:spcPct val="90000"/>
              </a:lnSpc>
              <a:buSzPct val="80000"/>
            </a:pPr>
            <a:r>
              <a:rPr lang="ja-JP" altLang="en-US" dirty="0" smtClean="0">
                <a:latin typeface="+mj-ea"/>
              </a:rPr>
              <a:t>新た</a:t>
            </a:r>
            <a:r>
              <a:rPr lang="ja-JP" altLang="en-US" dirty="0">
                <a:latin typeface="+mj-ea"/>
              </a:rPr>
              <a:t>に在宅自己注射を導入した患者に対し、○月の間、月１回に限り</a:t>
            </a:r>
            <a:r>
              <a:rPr lang="ja-JP" altLang="en-US" dirty="0" smtClean="0">
                <a:latin typeface="+mj-ea"/>
              </a:rPr>
              <a:t>算定</a:t>
            </a:r>
            <a:endParaRPr lang="en-US" altLang="ja-JP" dirty="0" smtClean="0">
              <a:latin typeface="+mj-ea"/>
            </a:endParaRPr>
          </a:p>
          <a:p>
            <a:pPr lvl="2" algn="just">
              <a:lnSpc>
                <a:spcPct val="90000"/>
              </a:lnSpc>
              <a:buSzPct val="80000"/>
            </a:pPr>
            <a:r>
              <a:rPr lang="ja-JP" altLang="en-US" dirty="0" smtClean="0">
                <a:latin typeface="+mj-ea"/>
              </a:rPr>
              <a:t>投与</a:t>
            </a:r>
            <a:r>
              <a:rPr lang="ja-JP" altLang="en-US" dirty="0">
                <a:latin typeface="+mj-ea"/>
              </a:rPr>
              <a:t>薬剤の</a:t>
            </a:r>
            <a:r>
              <a:rPr lang="ja-JP" altLang="en-US" dirty="0" smtClean="0">
                <a:latin typeface="+mj-ea"/>
              </a:rPr>
              <a:t>種類変更</a:t>
            </a:r>
            <a:r>
              <a:rPr lang="ja-JP" altLang="en-US" dirty="0">
                <a:latin typeface="+mj-ea"/>
              </a:rPr>
              <a:t>した</a:t>
            </a:r>
            <a:r>
              <a:rPr lang="ja-JP" altLang="en-US" dirty="0" smtClean="0">
                <a:latin typeface="+mj-ea"/>
              </a:rPr>
              <a:t>場合さらに</a:t>
            </a:r>
            <a:r>
              <a:rPr lang="ja-JP" altLang="en-US" dirty="0">
                <a:latin typeface="+mj-ea"/>
              </a:rPr>
              <a:t>○回に限り</a:t>
            </a:r>
            <a:r>
              <a:rPr lang="ja-JP" altLang="en-US" dirty="0" smtClean="0">
                <a:latin typeface="+mj-ea"/>
              </a:rPr>
              <a:t>算定可</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点数見直し、指導内容明確化、加算新設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021982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人工</a:t>
            </a:r>
            <a:r>
              <a:rPr lang="ja-JP" altLang="en-US" sz="2800" dirty="0">
                <a:latin typeface="+mj-ea"/>
              </a:rPr>
              <a:t>呼吸器を装着している小児等の在宅</a:t>
            </a:r>
            <a:r>
              <a:rPr lang="ja-JP" altLang="en-US" sz="2800" dirty="0" smtClean="0">
                <a:latin typeface="+mj-ea"/>
              </a:rPr>
              <a:t>療養</a:t>
            </a:r>
            <a:endParaRPr lang="en-US" altLang="ja-JP" sz="2800" dirty="0" smtClean="0">
              <a:latin typeface="+mj-ea"/>
            </a:endParaRPr>
          </a:p>
          <a:p>
            <a:pPr lvl="1" algn="just">
              <a:lnSpc>
                <a:spcPct val="90000"/>
              </a:lnSpc>
              <a:buSzPct val="80000"/>
            </a:pPr>
            <a:r>
              <a:rPr lang="ja-JP" altLang="en-US" sz="2400" dirty="0" smtClean="0">
                <a:latin typeface="+mj-ea"/>
              </a:rPr>
              <a:t>在宅</a:t>
            </a:r>
            <a:r>
              <a:rPr lang="ja-JP" altLang="en-US" sz="2400" dirty="0">
                <a:latin typeface="+mj-ea"/>
              </a:rPr>
              <a:t>療養を担う医療機関と後方支援等を担う医療機関で異なる管理を行う場合、それぞれで算定できるよう</a:t>
            </a:r>
            <a:r>
              <a:rPr lang="ja-JP" altLang="en-US" sz="2400" dirty="0" smtClean="0">
                <a:latin typeface="+mj-ea"/>
              </a:rPr>
              <a:t>見直し</a:t>
            </a:r>
            <a:endParaRPr lang="ja-JP" altLang="en-US" sz="2400" dirty="0">
              <a:latin typeface="+mj-ea"/>
            </a:endParaRPr>
          </a:p>
          <a:p>
            <a:pPr algn="just">
              <a:lnSpc>
                <a:spcPct val="90000"/>
              </a:lnSpc>
              <a:buSzPct val="80000"/>
            </a:pPr>
            <a:endParaRPr lang="ja-JP" altLang="en-US" sz="2800" dirty="0">
              <a:latin typeface="+mj-ea"/>
            </a:endParaRPr>
          </a:p>
          <a:p>
            <a:pPr lvl="1" algn="just">
              <a:lnSpc>
                <a:spcPct val="90000"/>
              </a:lnSpc>
              <a:buSzPct val="80000"/>
            </a:pPr>
            <a:r>
              <a:rPr lang="ja-JP" altLang="en-US" sz="2400" dirty="0" smtClean="0">
                <a:latin typeface="+mj-ea"/>
              </a:rPr>
              <a:t>在支</a:t>
            </a:r>
            <a:r>
              <a:rPr lang="ja-JP" altLang="en-US" sz="2400" dirty="0">
                <a:latin typeface="+mj-ea"/>
              </a:rPr>
              <a:t>診又は在支病から患者の紹介を受けた医療機関が在支診又は在支病が行う在宅療養指導管理と異なる在宅療養指導管理を行った場合</a:t>
            </a:r>
            <a:r>
              <a:rPr lang="ja-JP" altLang="en-US" sz="2400" b="1" u="sng" dirty="0">
                <a:latin typeface="+mj-ea"/>
              </a:rPr>
              <a:t>及び○歳未満の人工呼吸器を装着している患者又は○歳未満から引き続き人工呼吸器を装着しており体重が○</a:t>
            </a:r>
            <a:r>
              <a:rPr lang="en-US" altLang="ja-JP" sz="2400" b="1" u="sng" dirty="0">
                <a:latin typeface="+mj-ea"/>
              </a:rPr>
              <a:t>kg</a:t>
            </a:r>
            <a:r>
              <a:rPr lang="ja-JP" altLang="en-US" sz="2400" b="1" u="sng" dirty="0">
                <a:latin typeface="+mj-ea"/>
              </a:rPr>
              <a:t>未満の患者に対して、在宅療養後方支援病院と連携している医療機関が、それぞれ異なる在宅療養指導管理を行った場合</a:t>
            </a:r>
            <a:r>
              <a:rPr lang="ja-JP" altLang="en-US" sz="2400" dirty="0">
                <a:latin typeface="+mj-ea"/>
              </a:rPr>
              <a:t>には、それぞれの医療機関において在宅療養指導管理料を算定できる（在支診又は在支病と患者の紹介を受けた医療機関については紹介月に限る）</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在宅療養指導管理料要件見直し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63342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時医学総合管理料、特定施設入居時等医学総合管理料</a:t>
            </a:r>
          </a:p>
          <a:p>
            <a:pPr lvl="1" algn="just">
              <a:lnSpc>
                <a:spcPct val="90000"/>
              </a:lnSpc>
              <a:buSzPct val="80000"/>
            </a:pPr>
            <a:r>
              <a:rPr lang="ja-JP" altLang="en-US" sz="2400" dirty="0">
                <a:latin typeface="+mj-ea"/>
              </a:rPr>
              <a:t>同一建物の概念の導入</a:t>
            </a:r>
          </a:p>
          <a:p>
            <a:pPr lvl="1" algn="just">
              <a:lnSpc>
                <a:spcPct val="90000"/>
              </a:lnSpc>
              <a:buSzPct val="80000"/>
            </a:pPr>
            <a:r>
              <a:rPr lang="ja-JP" altLang="en-US" sz="2400" dirty="0">
                <a:latin typeface="+mj-ea"/>
              </a:rPr>
              <a:t>在支診・在支病以外の評価の</a:t>
            </a:r>
            <a:r>
              <a:rPr lang="ja-JP" altLang="en-US" sz="2400" dirty="0" smtClean="0">
                <a:latin typeface="+mj-ea"/>
              </a:rPr>
              <a:t>引き上げ</a:t>
            </a:r>
            <a:endParaRPr lang="en-US" altLang="ja-JP" sz="2400" dirty="0" smtClean="0">
              <a:latin typeface="+mj-ea"/>
            </a:endParaRPr>
          </a:p>
          <a:p>
            <a:pPr algn="just">
              <a:lnSpc>
                <a:spcPct val="90000"/>
              </a:lnSpc>
              <a:buSzPct val="80000"/>
            </a:pPr>
            <a:endParaRPr lang="en-US" altLang="ja-JP" sz="2800" dirty="0" smtClean="0">
              <a:latin typeface="+mj-ea"/>
            </a:endParaRPr>
          </a:p>
          <a:p>
            <a:pPr algn="just">
              <a:lnSpc>
                <a:spcPct val="90000"/>
              </a:lnSpc>
              <a:buSzPct val="80000"/>
            </a:pPr>
            <a:r>
              <a:rPr lang="ja-JP" altLang="en-US" sz="2800" dirty="0" smtClean="0">
                <a:latin typeface="+mj-ea"/>
              </a:rPr>
              <a:t>在宅患者訪問診療料</a:t>
            </a:r>
          </a:p>
          <a:p>
            <a:pPr lvl="2" algn="just">
              <a:lnSpc>
                <a:spcPct val="90000"/>
              </a:lnSpc>
              <a:buSzPct val="80000"/>
            </a:pPr>
            <a:r>
              <a:rPr lang="ja-JP" altLang="en-US" dirty="0" smtClean="0">
                <a:latin typeface="+mj-ea"/>
              </a:rPr>
              <a:t>要件</a:t>
            </a:r>
            <a:r>
              <a:rPr lang="ja-JP" altLang="en-US" dirty="0">
                <a:latin typeface="+mj-ea"/>
              </a:rPr>
              <a:t>の厳格化と同一建物における評価の引き下げ</a:t>
            </a:r>
          </a:p>
          <a:p>
            <a:pPr lvl="1" algn="just">
              <a:lnSpc>
                <a:spcPct val="90000"/>
              </a:lnSpc>
              <a:buSzPct val="80000"/>
            </a:pPr>
            <a:r>
              <a:rPr lang="ja-JP" altLang="en-US" sz="2400" dirty="0" smtClean="0">
                <a:latin typeface="+mj-ea"/>
              </a:rPr>
              <a:t>算定</a:t>
            </a:r>
            <a:r>
              <a:rPr lang="ja-JP" altLang="en-US" sz="2400" dirty="0">
                <a:latin typeface="+mj-ea"/>
              </a:rPr>
              <a:t>要件</a:t>
            </a:r>
          </a:p>
          <a:p>
            <a:pPr lvl="2" algn="just">
              <a:lnSpc>
                <a:spcPct val="90000"/>
              </a:lnSpc>
              <a:buSzPct val="80000"/>
            </a:pPr>
            <a:r>
              <a:rPr lang="ja-JP" altLang="en-US" dirty="0" smtClean="0">
                <a:latin typeface="+mj-ea"/>
              </a:rPr>
              <a:t>訪問診療の際の診療</a:t>
            </a:r>
            <a:r>
              <a:rPr lang="ja-JP" altLang="en-US" dirty="0">
                <a:latin typeface="+mj-ea"/>
              </a:rPr>
              <a:t>時間（開始時刻と終了時刻）、診療場所及び診療人数等について</a:t>
            </a:r>
            <a:r>
              <a:rPr lang="ja-JP" altLang="en-US" dirty="0" smtClean="0">
                <a:latin typeface="+mj-ea"/>
              </a:rPr>
              <a:t>記録</a:t>
            </a:r>
            <a:endParaRPr lang="en-US" altLang="ja-JP" dirty="0" smtClean="0">
              <a:latin typeface="+mj-ea"/>
            </a:endParaRPr>
          </a:p>
          <a:p>
            <a:pPr lvl="2" algn="just">
              <a:lnSpc>
                <a:spcPct val="90000"/>
              </a:lnSpc>
              <a:buSzPct val="80000"/>
            </a:pPr>
            <a:r>
              <a:rPr lang="ja-JP" altLang="en-US" dirty="0" smtClean="0">
                <a:latin typeface="+mj-ea"/>
              </a:rPr>
              <a:t>診療</a:t>
            </a:r>
            <a:r>
              <a:rPr lang="ja-JP" altLang="en-US" dirty="0">
                <a:latin typeface="+mj-ea"/>
              </a:rPr>
              <a:t>報酬請求書に</a:t>
            </a:r>
            <a:r>
              <a:rPr lang="ja-JP" altLang="en-US" dirty="0" smtClean="0">
                <a:latin typeface="+mj-ea"/>
              </a:rPr>
              <a:t>添付</a:t>
            </a:r>
            <a:endParaRPr lang="ja-JP" altLang="en-US" dirty="0">
              <a:latin typeface="+mj-ea"/>
            </a:endParaRPr>
          </a:p>
          <a:p>
            <a:pPr lvl="2" algn="just">
              <a:lnSpc>
                <a:spcPct val="90000"/>
              </a:lnSpc>
              <a:buSzPct val="80000"/>
            </a:pPr>
            <a:r>
              <a:rPr lang="ja-JP" altLang="en-US" dirty="0" smtClean="0">
                <a:latin typeface="+mj-ea"/>
              </a:rPr>
              <a:t>訪問診療</a:t>
            </a:r>
            <a:r>
              <a:rPr lang="ja-JP" altLang="en-US" dirty="0">
                <a:latin typeface="+mj-ea"/>
              </a:rPr>
              <a:t>を行うことについて、患者の同意を</a:t>
            </a:r>
            <a:r>
              <a:rPr lang="ja-JP" altLang="en-US" dirty="0" smtClean="0">
                <a:latin typeface="+mj-ea"/>
              </a:rPr>
              <a:t>得る</a:t>
            </a:r>
            <a:endParaRPr lang="ja-JP" altLang="en-US"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要件見直し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5896631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人工呼吸指導</a:t>
            </a:r>
            <a:r>
              <a:rPr lang="ja-JP" altLang="en-US" sz="2800" dirty="0" smtClean="0">
                <a:latin typeface="+mj-ea"/>
              </a:rPr>
              <a:t>管理料の対象患者</a:t>
            </a:r>
            <a:endParaRPr lang="en-US" altLang="ja-JP" sz="2800" dirty="0">
              <a:latin typeface="+mj-ea"/>
            </a:endParaRPr>
          </a:p>
          <a:p>
            <a:pPr lvl="1" algn="just">
              <a:lnSpc>
                <a:spcPct val="90000"/>
              </a:lnSpc>
              <a:buSzPct val="80000"/>
            </a:pPr>
            <a:r>
              <a:rPr lang="ja-JP" altLang="en-US" sz="2400" dirty="0">
                <a:latin typeface="+mj-ea"/>
              </a:rPr>
              <a:t>対象となる患者は、病状が安定し、在宅での人工呼吸療法を行うことが適当と医師が認めた</a:t>
            </a:r>
            <a:r>
              <a:rPr lang="ja-JP" altLang="en-US" sz="2400" dirty="0" smtClean="0">
                <a:latin typeface="+mj-ea"/>
              </a:rPr>
              <a:t>者</a:t>
            </a:r>
            <a:endParaRPr lang="en-US" altLang="ja-JP" sz="2400" dirty="0" smtClean="0">
              <a:latin typeface="+mj-ea"/>
            </a:endParaRPr>
          </a:p>
          <a:p>
            <a:pPr lvl="1" algn="just">
              <a:lnSpc>
                <a:spcPct val="90000"/>
              </a:lnSpc>
              <a:buSzPct val="80000"/>
            </a:pPr>
            <a:r>
              <a:rPr lang="ja-JP" altLang="en-US" sz="2400" dirty="0" smtClean="0">
                <a:latin typeface="+mj-ea"/>
              </a:rPr>
              <a:t>睡眠</a:t>
            </a:r>
            <a:r>
              <a:rPr lang="ja-JP" altLang="en-US" sz="2400" dirty="0">
                <a:latin typeface="+mj-ea"/>
              </a:rPr>
              <a:t>時無呼吸症候群の患者（</a:t>
            </a:r>
            <a:r>
              <a:rPr lang="en-US" altLang="ja-JP" sz="2400" dirty="0">
                <a:latin typeface="+mj-ea"/>
              </a:rPr>
              <a:t>Adaptive Servo Ventilation</a:t>
            </a:r>
            <a:r>
              <a:rPr lang="ja-JP" altLang="en-US" sz="2400" dirty="0">
                <a:latin typeface="+mj-ea"/>
              </a:rPr>
              <a:t>（</a:t>
            </a:r>
            <a:r>
              <a:rPr lang="en-US" altLang="ja-JP" sz="2400" dirty="0">
                <a:latin typeface="+mj-ea"/>
              </a:rPr>
              <a:t>ASV</a:t>
            </a:r>
            <a:r>
              <a:rPr lang="ja-JP" altLang="en-US" sz="2400" dirty="0">
                <a:latin typeface="+mj-ea"/>
              </a:rPr>
              <a:t>）を使用する者を含む。）は</a:t>
            </a:r>
            <a:r>
              <a:rPr lang="ja-JP" altLang="en-US" sz="2400" dirty="0" smtClean="0">
                <a:latin typeface="+mj-ea"/>
              </a:rPr>
              <a:t>対象</a:t>
            </a:r>
            <a:r>
              <a:rPr lang="ja-JP" altLang="en-US" sz="2400" dirty="0">
                <a:latin typeface="+mj-ea"/>
              </a:rPr>
              <a:t>外</a:t>
            </a:r>
          </a:p>
          <a:p>
            <a:pPr algn="just">
              <a:lnSpc>
                <a:spcPct val="90000"/>
              </a:lnSpc>
              <a:buSzPct val="80000"/>
            </a:pPr>
            <a:endParaRPr lang="en-US" altLang="ja-JP" sz="2800" dirty="0" smtClean="0">
              <a:latin typeface="+mj-ea"/>
            </a:endParaRPr>
          </a:p>
          <a:p>
            <a:pPr algn="just">
              <a:lnSpc>
                <a:spcPct val="90000"/>
              </a:lnSpc>
              <a:buSzPct val="80000"/>
            </a:pPr>
            <a:endParaRPr lang="en-US" altLang="ja-JP" sz="2800" dirty="0">
              <a:latin typeface="+mj-ea"/>
            </a:endParaRPr>
          </a:p>
          <a:p>
            <a:pPr algn="just">
              <a:lnSpc>
                <a:spcPct val="90000"/>
              </a:lnSpc>
              <a:buSzPct val="80000"/>
            </a:pPr>
            <a:r>
              <a:rPr lang="ja-JP" altLang="en-US" sz="2800" dirty="0" smtClean="0">
                <a:latin typeface="+mj-ea"/>
              </a:rPr>
              <a:t>在宅自己腹膜灌流</a:t>
            </a:r>
            <a:r>
              <a:rPr lang="ja-JP" altLang="en-US" sz="2800" dirty="0">
                <a:latin typeface="+mj-ea"/>
              </a:rPr>
              <a:t>指導</a:t>
            </a:r>
            <a:r>
              <a:rPr lang="ja-JP" altLang="en-US" sz="2800" dirty="0" smtClean="0">
                <a:latin typeface="+mj-ea"/>
              </a:rPr>
              <a:t>管理料</a:t>
            </a:r>
            <a:endParaRPr lang="en-US" altLang="ja-JP" sz="2800" dirty="0">
              <a:latin typeface="+mj-ea"/>
            </a:endParaRPr>
          </a:p>
          <a:p>
            <a:pPr lvl="1" algn="just">
              <a:lnSpc>
                <a:spcPct val="90000"/>
              </a:lnSpc>
              <a:buSzPct val="80000"/>
            </a:pPr>
            <a:r>
              <a:rPr lang="ja-JP" altLang="en-US" sz="2400" dirty="0">
                <a:latin typeface="+mj-ea"/>
              </a:rPr>
              <a:t>在宅自己腹膜灌流指導管理料を算定している患者（入院中の患者を除く。）は週１回を限度 として、区分番号「Ｊ</a:t>
            </a:r>
            <a:r>
              <a:rPr lang="en-US" altLang="ja-JP" sz="2400" dirty="0">
                <a:latin typeface="+mj-ea"/>
              </a:rPr>
              <a:t>038</a:t>
            </a:r>
            <a:r>
              <a:rPr lang="ja-JP" altLang="en-US" sz="2400" dirty="0">
                <a:latin typeface="+mj-ea"/>
              </a:rPr>
              <a:t>」人工腎臓又は区分番号「Ｊ</a:t>
            </a:r>
            <a:r>
              <a:rPr lang="en-US" altLang="ja-JP" sz="2400" dirty="0">
                <a:latin typeface="+mj-ea"/>
              </a:rPr>
              <a:t>042</a:t>
            </a:r>
            <a:r>
              <a:rPr lang="ja-JP" altLang="en-US" sz="2400" dirty="0">
                <a:latin typeface="+mj-ea"/>
              </a:rPr>
              <a:t>」腹膜灌流の１の連続携行式腹膜灌流のいずれか一方を算定できる。</a:t>
            </a:r>
            <a:r>
              <a:rPr lang="ja-JP" altLang="en-US" sz="2400" b="1" u="sng" dirty="0">
                <a:latin typeface="+mj-ea"/>
              </a:rPr>
              <a:t>なお、当該管理料を算定している患者に対して、他医療機関において人工腎臓又は連続携行式腹膜灌流を行っても、その所定点数は算定できない。</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要件見直し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49778681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患者緊急入院診療</a:t>
            </a:r>
            <a:r>
              <a:rPr lang="ja-JP" altLang="en-US" sz="2800" dirty="0" smtClean="0">
                <a:latin typeface="+mj-ea"/>
              </a:rPr>
              <a:t>加算（</a:t>
            </a:r>
            <a:r>
              <a:rPr lang="ja-JP" altLang="en-US" sz="2800" dirty="0">
                <a:latin typeface="+mj-ea"/>
              </a:rPr>
              <a:t>入院初日</a:t>
            </a:r>
            <a:r>
              <a:rPr lang="ja-JP" altLang="en-US" sz="2800" dirty="0" smtClean="0">
                <a:latin typeface="+mj-ea"/>
              </a:rPr>
              <a:t>）要件追加</a:t>
            </a:r>
            <a:endParaRPr lang="ja-JP" altLang="en-US" sz="2800" dirty="0">
              <a:latin typeface="+mj-ea"/>
            </a:endParaRPr>
          </a:p>
          <a:p>
            <a:pPr lvl="1" algn="just">
              <a:lnSpc>
                <a:spcPct val="90000"/>
              </a:lnSpc>
              <a:buSzPct val="80000"/>
            </a:pPr>
            <a:r>
              <a:rPr lang="ja-JP" altLang="en-US" sz="2400" dirty="0">
                <a:latin typeface="+mj-ea"/>
              </a:rPr>
              <a:t>１ 連携型在支診、在支病、</a:t>
            </a:r>
            <a:r>
              <a:rPr lang="ja-JP" altLang="en-US" sz="2400" b="1" u="sng" dirty="0">
                <a:latin typeface="+mj-ea"/>
              </a:rPr>
              <a:t>在宅療養後方支援病院</a:t>
            </a:r>
            <a:r>
              <a:rPr lang="ja-JP" altLang="en-US" sz="2400" dirty="0">
                <a:latin typeface="+mj-ea"/>
              </a:rPr>
              <a:t>の場合　</a:t>
            </a:r>
            <a:r>
              <a:rPr lang="en-US" altLang="ja-JP" sz="2400" dirty="0">
                <a:latin typeface="+mj-ea"/>
              </a:rPr>
              <a:t>2,500</a:t>
            </a:r>
            <a:r>
              <a:rPr lang="ja-JP" altLang="en-US" sz="2400" dirty="0">
                <a:latin typeface="+mj-ea"/>
              </a:rPr>
              <a:t>点</a:t>
            </a:r>
          </a:p>
          <a:p>
            <a:pPr algn="just">
              <a:lnSpc>
                <a:spcPct val="90000"/>
              </a:lnSpc>
              <a:buSzPct val="80000"/>
            </a:pPr>
            <a:r>
              <a:rPr lang="ja-JP" altLang="en-US" sz="2800" dirty="0">
                <a:latin typeface="+mj-ea"/>
              </a:rPr>
              <a:t>算定要件</a:t>
            </a:r>
          </a:p>
          <a:p>
            <a:pPr lvl="1" algn="just">
              <a:lnSpc>
                <a:spcPct val="90000"/>
              </a:lnSpc>
              <a:buSzPct val="80000"/>
            </a:pPr>
            <a:r>
              <a:rPr lang="ja-JP" altLang="en-US" sz="2400" dirty="0" smtClean="0">
                <a:latin typeface="+mj-ea"/>
              </a:rPr>
              <a:t>当該</a:t>
            </a:r>
            <a:r>
              <a:rPr lang="ja-JP" altLang="en-US" sz="2400" dirty="0">
                <a:latin typeface="+mj-ea"/>
              </a:rPr>
              <a:t>病院を緊急時に入院を希望する病院としてあらかじめ当該病院に届け出ている患者（以下、入院希望患者という）に対して算定する。</a:t>
            </a:r>
          </a:p>
          <a:p>
            <a:pPr lvl="1" algn="just">
              <a:lnSpc>
                <a:spcPct val="90000"/>
              </a:lnSpc>
              <a:buSzPct val="80000"/>
            </a:pPr>
            <a:r>
              <a:rPr lang="ja-JP" altLang="en-US" sz="2400" dirty="0" smtClean="0">
                <a:latin typeface="+mj-ea"/>
              </a:rPr>
              <a:t>○</a:t>
            </a:r>
            <a:r>
              <a:rPr lang="ja-JP" altLang="en-US" sz="2400" dirty="0">
                <a:latin typeface="+mj-ea"/>
              </a:rPr>
              <a:t>床以上の病院については○歳未満の人工呼吸を実施している患者若しくは○歳未満から引き続き人工呼吸を実施しており体重が○</a:t>
            </a:r>
            <a:r>
              <a:rPr lang="en-US" altLang="ja-JP" sz="2400" dirty="0">
                <a:latin typeface="+mj-ea"/>
              </a:rPr>
              <a:t>kg</a:t>
            </a:r>
            <a:r>
              <a:rPr lang="ja-JP" altLang="en-US" sz="2400" dirty="0">
                <a:latin typeface="+mj-ea"/>
              </a:rPr>
              <a:t>未満の患者又は神経難病の患者に限り算定することができる</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在宅療養後方支援病院の創設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0681577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患者緊急入院診療</a:t>
            </a:r>
            <a:r>
              <a:rPr lang="ja-JP" altLang="en-US" sz="2800" dirty="0" smtClean="0">
                <a:latin typeface="+mj-ea"/>
              </a:rPr>
              <a:t>加算（</a:t>
            </a:r>
            <a:r>
              <a:rPr lang="ja-JP" altLang="en-US" sz="2800" dirty="0">
                <a:latin typeface="+mj-ea"/>
              </a:rPr>
              <a:t>入院初日</a:t>
            </a:r>
            <a:r>
              <a:rPr lang="ja-JP" altLang="en-US" sz="2800" dirty="0" smtClean="0">
                <a:latin typeface="+mj-ea"/>
              </a:rPr>
              <a:t>）要件追加</a:t>
            </a:r>
            <a:endParaRPr lang="ja-JP" altLang="en-US" sz="2800" dirty="0">
              <a:latin typeface="+mj-ea"/>
            </a:endParaRPr>
          </a:p>
          <a:p>
            <a:pPr lvl="1" algn="just">
              <a:lnSpc>
                <a:spcPct val="90000"/>
              </a:lnSpc>
              <a:buSzPct val="80000"/>
            </a:pPr>
            <a:r>
              <a:rPr lang="ja-JP" altLang="en-US" sz="2400" dirty="0">
                <a:latin typeface="+mj-ea"/>
              </a:rPr>
              <a:t>１ 連携型在支診、在支病、</a:t>
            </a:r>
            <a:r>
              <a:rPr lang="ja-JP" altLang="en-US" sz="2400" b="1" u="sng" dirty="0">
                <a:latin typeface="+mj-ea"/>
              </a:rPr>
              <a:t>在宅療養後方支援病院</a:t>
            </a:r>
            <a:r>
              <a:rPr lang="ja-JP" altLang="en-US" sz="2400" dirty="0">
                <a:latin typeface="+mj-ea"/>
              </a:rPr>
              <a:t>の場合　</a:t>
            </a:r>
            <a:r>
              <a:rPr lang="en-US" altLang="ja-JP" sz="2400" dirty="0">
                <a:latin typeface="+mj-ea"/>
              </a:rPr>
              <a:t>2,500</a:t>
            </a:r>
            <a:r>
              <a:rPr lang="ja-JP" altLang="en-US" sz="2400" dirty="0">
                <a:latin typeface="+mj-ea"/>
              </a:rPr>
              <a:t>点</a:t>
            </a:r>
          </a:p>
          <a:p>
            <a:pPr algn="just">
              <a:lnSpc>
                <a:spcPct val="90000"/>
              </a:lnSpc>
              <a:buSzPct val="80000"/>
            </a:pPr>
            <a:r>
              <a:rPr lang="ja-JP" altLang="en-US" sz="2800" dirty="0" smtClean="0">
                <a:latin typeface="+mj-ea"/>
              </a:rPr>
              <a:t>施設</a:t>
            </a:r>
            <a:r>
              <a:rPr lang="ja-JP" altLang="en-US" sz="2800" dirty="0">
                <a:latin typeface="+mj-ea"/>
              </a:rPr>
              <a:t>基準</a:t>
            </a:r>
          </a:p>
          <a:p>
            <a:pPr lvl="1" algn="just">
              <a:lnSpc>
                <a:spcPct val="90000"/>
              </a:lnSpc>
              <a:buSzPct val="80000"/>
            </a:pPr>
            <a:r>
              <a:rPr lang="ja-JP" altLang="en-US" sz="2400" dirty="0">
                <a:latin typeface="+mj-ea"/>
              </a:rPr>
              <a:t>在宅療養後方支援病院</a:t>
            </a:r>
          </a:p>
          <a:p>
            <a:pPr lvl="2" algn="just">
              <a:lnSpc>
                <a:spcPct val="90000"/>
              </a:lnSpc>
              <a:buSzPct val="80000"/>
            </a:pPr>
            <a:r>
              <a:rPr lang="ja-JP" altLang="en-US" dirty="0" smtClean="0">
                <a:latin typeface="+mj-ea"/>
              </a:rPr>
              <a:t>○</a:t>
            </a:r>
            <a:r>
              <a:rPr lang="ja-JP" altLang="en-US" dirty="0">
                <a:latin typeface="+mj-ea"/>
              </a:rPr>
              <a:t>床以上の病院であること</a:t>
            </a:r>
          </a:p>
          <a:p>
            <a:pPr lvl="2" algn="just">
              <a:lnSpc>
                <a:spcPct val="90000"/>
              </a:lnSpc>
              <a:buSzPct val="80000"/>
            </a:pPr>
            <a:r>
              <a:rPr lang="ja-JP" altLang="en-US" dirty="0" smtClean="0">
                <a:latin typeface="+mj-ea"/>
              </a:rPr>
              <a:t>入院</a:t>
            </a:r>
            <a:r>
              <a:rPr lang="ja-JP" altLang="en-US" dirty="0">
                <a:latin typeface="+mj-ea"/>
              </a:rPr>
              <a:t>希望患者について緊急時にいつでも対応し、必要があれば入院を受け入れること </a:t>
            </a:r>
          </a:p>
          <a:p>
            <a:pPr lvl="2" algn="just">
              <a:lnSpc>
                <a:spcPct val="90000"/>
              </a:lnSpc>
              <a:buSzPct val="80000"/>
            </a:pPr>
            <a:r>
              <a:rPr lang="ja-JP" altLang="en-US" dirty="0" smtClean="0">
                <a:latin typeface="+mj-ea"/>
              </a:rPr>
              <a:t>入院</a:t>
            </a:r>
            <a:r>
              <a:rPr lang="ja-JP" altLang="en-US" dirty="0">
                <a:latin typeface="+mj-ea"/>
              </a:rPr>
              <a:t>希望患者に対して在宅医療を提供している医療機関と連携し、○月に○回以上、診療情報の交換をしていること</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在宅療養後方支援病院の創設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441222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a:latin typeface="+mj-ea"/>
              </a:rPr>
              <a:t>新</a:t>
            </a:r>
            <a:r>
              <a:rPr lang="en-US" altLang="ja-JP" sz="2800" dirty="0">
                <a:latin typeface="+mj-ea"/>
              </a:rPr>
              <a:t>) </a:t>
            </a:r>
            <a:r>
              <a:rPr lang="ja-JP" altLang="en-US" sz="2800" dirty="0">
                <a:latin typeface="+mj-ea"/>
              </a:rPr>
              <a:t>在宅患者共同</a:t>
            </a:r>
            <a:r>
              <a:rPr lang="ja-JP" altLang="en-US" sz="2800" dirty="0" smtClean="0">
                <a:latin typeface="+mj-ea"/>
              </a:rPr>
              <a:t>診療料</a:t>
            </a:r>
            <a:endParaRPr lang="en-US" altLang="ja-JP" sz="2800" dirty="0" smtClean="0">
              <a:latin typeface="+mj-ea"/>
            </a:endParaRPr>
          </a:p>
          <a:p>
            <a:pPr lvl="1" algn="just">
              <a:lnSpc>
                <a:spcPct val="90000"/>
              </a:lnSpc>
              <a:buSzPct val="80000"/>
            </a:pPr>
            <a:r>
              <a:rPr lang="ja-JP" altLang="en-US" sz="2400" dirty="0" smtClean="0">
                <a:latin typeface="+mj-ea"/>
              </a:rPr>
              <a:t>１ </a:t>
            </a:r>
            <a:r>
              <a:rPr lang="ja-JP" altLang="en-US" sz="2400" dirty="0">
                <a:latin typeface="+mj-ea"/>
              </a:rPr>
              <a:t>往診の場合 ○点</a:t>
            </a:r>
          </a:p>
          <a:p>
            <a:pPr lvl="1" algn="just">
              <a:lnSpc>
                <a:spcPct val="90000"/>
              </a:lnSpc>
              <a:buSzPct val="80000"/>
            </a:pPr>
            <a:r>
              <a:rPr lang="ja-JP" altLang="en-US" sz="2400" dirty="0">
                <a:latin typeface="+mj-ea"/>
              </a:rPr>
              <a:t>２ 訪問診療</a:t>
            </a:r>
            <a:r>
              <a:rPr lang="en-US" altLang="ja-JP" sz="2400" dirty="0">
                <a:latin typeface="+mj-ea"/>
              </a:rPr>
              <a:t>(</a:t>
            </a:r>
            <a:r>
              <a:rPr lang="ja-JP" altLang="en-US" sz="2400" dirty="0">
                <a:latin typeface="+mj-ea"/>
              </a:rPr>
              <a:t>同一建物居住者以外</a:t>
            </a:r>
            <a:r>
              <a:rPr lang="en-US" altLang="ja-JP" sz="2400" dirty="0">
                <a:latin typeface="+mj-ea"/>
              </a:rPr>
              <a:t>) ○</a:t>
            </a:r>
            <a:r>
              <a:rPr lang="ja-JP" altLang="en-US" sz="2400" dirty="0">
                <a:latin typeface="+mj-ea"/>
              </a:rPr>
              <a:t>点</a:t>
            </a:r>
          </a:p>
          <a:p>
            <a:pPr lvl="1" algn="just">
              <a:lnSpc>
                <a:spcPct val="90000"/>
              </a:lnSpc>
              <a:buSzPct val="80000"/>
            </a:pPr>
            <a:r>
              <a:rPr lang="ja-JP" altLang="en-US" sz="2400" dirty="0">
                <a:latin typeface="+mj-ea"/>
              </a:rPr>
              <a:t>３ 訪問診療</a:t>
            </a:r>
            <a:r>
              <a:rPr lang="en-US" altLang="ja-JP" sz="2400" dirty="0">
                <a:latin typeface="+mj-ea"/>
              </a:rPr>
              <a:t>(</a:t>
            </a:r>
            <a:r>
              <a:rPr lang="ja-JP" altLang="en-US" sz="2400" dirty="0">
                <a:latin typeface="+mj-ea"/>
              </a:rPr>
              <a:t>同一建物居住者</a:t>
            </a:r>
            <a:r>
              <a:rPr lang="en-US" altLang="ja-JP" sz="2400" dirty="0">
                <a:latin typeface="+mj-ea"/>
              </a:rPr>
              <a:t>)</a:t>
            </a:r>
          </a:p>
          <a:p>
            <a:pPr lvl="2" algn="just">
              <a:lnSpc>
                <a:spcPct val="90000"/>
              </a:lnSpc>
              <a:buSzPct val="80000"/>
            </a:pPr>
            <a:r>
              <a:rPr lang="ja-JP" altLang="en-US" dirty="0">
                <a:latin typeface="+mj-ea"/>
              </a:rPr>
              <a:t>イ 特定施設等に入居する者 ○点</a:t>
            </a:r>
          </a:p>
          <a:p>
            <a:pPr lvl="2" algn="just">
              <a:lnSpc>
                <a:spcPct val="90000"/>
              </a:lnSpc>
              <a:buSzPct val="80000"/>
            </a:pPr>
            <a:r>
              <a:rPr lang="ja-JP" altLang="en-US" dirty="0">
                <a:latin typeface="+mj-ea"/>
              </a:rPr>
              <a:t>ロ イ以外の場合 </a:t>
            </a:r>
            <a:r>
              <a:rPr lang="ja-JP" altLang="en-US" dirty="0" smtClean="0">
                <a:latin typeface="+mj-ea"/>
              </a:rPr>
              <a:t>○点</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在宅療養後方支援病院の創設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6028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11</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smtClean="0"/>
              <a:t>非課税事業者である医療</a:t>
            </a:r>
            <a:r>
              <a:rPr lang="ja-JP" altLang="en-US" dirty="0"/>
              <a:t>機関固有の</a:t>
            </a:r>
            <a:r>
              <a:rPr lang="ja-JP" altLang="en-US" dirty="0" smtClean="0"/>
              <a:t>問題</a:t>
            </a:r>
            <a:endParaRPr lang="en-US" altLang="ja-JP" dirty="0" smtClean="0"/>
          </a:p>
          <a:p>
            <a:r>
              <a:rPr lang="ja-JP" altLang="en-US" dirty="0" smtClean="0"/>
              <a:t>一般事業の場合</a:t>
            </a:r>
            <a:endParaRPr lang="ja-JP" altLang="en-US" dirty="0"/>
          </a:p>
          <a:p>
            <a:pPr lvl="1"/>
            <a:r>
              <a:rPr lang="ja-JP" altLang="en-US" dirty="0" smtClean="0"/>
              <a:t>商品の販売　</a:t>
            </a:r>
            <a:r>
              <a:rPr lang="en-US" altLang="ja-JP" dirty="0" smtClean="0"/>
              <a:t>20,000</a:t>
            </a:r>
            <a:r>
              <a:rPr lang="ja-JP" altLang="en-US" dirty="0" smtClean="0"/>
              <a:t>円＋</a:t>
            </a:r>
            <a:r>
              <a:rPr lang="en-US" altLang="ja-JP" dirty="0" smtClean="0"/>
              <a:t>1,000</a:t>
            </a:r>
            <a:r>
              <a:rPr lang="ja-JP" altLang="en-US" dirty="0" smtClean="0"/>
              <a:t>円　最終消費税</a:t>
            </a:r>
            <a:r>
              <a:rPr lang="en-US" altLang="ja-JP" dirty="0" smtClean="0"/>
              <a:t>1,000</a:t>
            </a:r>
            <a:r>
              <a:rPr lang="ja-JP" altLang="en-US" dirty="0" smtClean="0"/>
              <a:t>円</a:t>
            </a:r>
          </a:p>
          <a:p>
            <a:pPr lvl="1"/>
            <a:r>
              <a:rPr lang="ja-JP" altLang="en-US" dirty="0" smtClean="0"/>
              <a:t>商品の仕入</a:t>
            </a:r>
            <a:r>
              <a:rPr lang="ja-JP" altLang="en-US" dirty="0"/>
              <a:t>　</a:t>
            </a:r>
            <a:r>
              <a:rPr lang="en-US" altLang="ja-JP" dirty="0" smtClean="0"/>
              <a:t>10,000</a:t>
            </a:r>
            <a:r>
              <a:rPr lang="ja-JP" altLang="en-US" dirty="0"/>
              <a:t>円</a:t>
            </a:r>
            <a:r>
              <a:rPr lang="ja-JP" altLang="en-US" dirty="0" smtClean="0"/>
              <a:t>＋　</a:t>
            </a:r>
            <a:r>
              <a:rPr lang="en-US" altLang="ja-JP" dirty="0" smtClean="0"/>
              <a:t>500</a:t>
            </a:r>
            <a:r>
              <a:rPr lang="ja-JP" altLang="en-US" dirty="0" smtClean="0"/>
              <a:t>円</a:t>
            </a:r>
            <a:r>
              <a:rPr lang="ja-JP" altLang="en-US" dirty="0"/>
              <a:t>　消費税納税　</a:t>
            </a:r>
            <a:r>
              <a:rPr lang="en-US" altLang="ja-JP" dirty="0"/>
              <a:t>500</a:t>
            </a:r>
            <a:r>
              <a:rPr lang="ja-JP" altLang="en-US" dirty="0"/>
              <a:t>円</a:t>
            </a:r>
          </a:p>
          <a:p>
            <a:pPr lvl="1"/>
            <a:r>
              <a:rPr lang="ja-JP" altLang="en-US" dirty="0" smtClean="0"/>
              <a:t>消費税</a:t>
            </a:r>
            <a:r>
              <a:rPr lang="ja-JP" altLang="en-US" dirty="0"/>
              <a:t>納税　</a:t>
            </a:r>
            <a:r>
              <a:rPr lang="ja-JP" altLang="en-US" dirty="0" smtClean="0"/>
              <a:t> </a:t>
            </a:r>
            <a:r>
              <a:rPr lang="en-US" altLang="ja-JP" dirty="0" smtClean="0"/>
              <a:t>1,000</a:t>
            </a:r>
            <a:r>
              <a:rPr lang="ja-JP" altLang="en-US" dirty="0"/>
              <a:t>円</a:t>
            </a:r>
            <a:r>
              <a:rPr lang="ja-JP" altLang="en-US" dirty="0" smtClean="0"/>
              <a:t>－  </a:t>
            </a:r>
            <a:r>
              <a:rPr lang="en-US" altLang="ja-JP" dirty="0" smtClean="0"/>
              <a:t>500</a:t>
            </a:r>
            <a:r>
              <a:rPr lang="ja-JP" altLang="en-US" dirty="0"/>
              <a:t>円　</a:t>
            </a:r>
            <a:r>
              <a:rPr lang="ja-JP" altLang="en-US" dirty="0" smtClean="0"/>
              <a:t>納税</a:t>
            </a:r>
            <a:r>
              <a:rPr lang="ja-JP" altLang="en-US" dirty="0"/>
              <a:t>額　　　</a:t>
            </a:r>
            <a:r>
              <a:rPr lang="en-US" altLang="ja-JP" dirty="0"/>
              <a:t>500</a:t>
            </a:r>
            <a:r>
              <a:rPr lang="ja-JP" altLang="en-US" dirty="0"/>
              <a:t>円</a:t>
            </a:r>
          </a:p>
          <a:p>
            <a:r>
              <a:rPr lang="ja-JP" altLang="en-US" dirty="0" smtClean="0"/>
              <a:t>医療機関の場合</a:t>
            </a:r>
            <a:endParaRPr lang="ja-JP" altLang="en-US" dirty="0"/>
          </a:p>
          <a:p>
            <a:pPr lvl="1"/>
            <a:r>
              <a:rPr lang="ja-JP" altLang="en-US" dirty="0" smtClean="0"/>
              <a:t>保険診療　　</a:t>
            </a:r>
            <a:r>
              <a:rPr lang="en-US" altLang="ja-JP" dirty="0" smtClean="0"/>
              <a:t>20,000</a:t>
            </a:r>
            <a:r>
              <a:rPr lang="ja-JP" altLang="en-US" dirty="0" smtClean="0"/>
              <a:t>円＋　　</a:t>
            </a:r>
            <a:r>
              <a:rPr lang="en-US" altLang="ja-JP" dirty="0" smtClean="0"/>
              <a:t>0</a:t>
            </a:r>
            <a:r>
              <a:rPr lang="ja-JP" altLang="en-US" dirty="0" smtClean="0"/>
              <a:t>円　最終消費税　  </a:t>
            </a:r>
            <a:r>
              <a:rPr lang="en-US" altLang="ja-JP" dirty="0" smtClean="0"/>
              <a:t>0</a:t>
            </a:r>
            <a:r>
              <a:rPr lang="ja-JP" altLang="en-US" dirty="0" smtClean="0"/>
              <a:t>円</a:t>
            </a:r>
          </a:p>
          <a:p>
            <a:pPr lvl="1"/>
            <a:r>
              <a:rPr lang="ja-JP" altLang="en-US" dirty="0" smtClean="0"/>
              <a:t>薬品の仕入</a:t>
            </a:r>
            <a:r>
              <a:rPr lang="ja-JP" altLang="en-US" dirty="0"/>
              <a:t>　</a:t>
            </a:r>
            <a:r>
              <a:rPr lang="en-US" altLang="ja-JP" dirty="0" smtClean="0"/>
              <a:t>10,000</a:t>
            </a:r>
            <a:r>
              <a:rPr lang="ja-JP" altLang="en-US" dirty="0"/>
              <a:t>円</a:t>
            </a:r>
            <a:r>
              <a:rPr lang="ja-JP" altLang="en-US" dirty="0" smtClean="0"/>
              <a:t>＋　</a:t>
            </a:r>
            <a:r>
              <a:rPr lang="en-US" altLang="ja-JP" dirty="0" smtClean="0"/>
              <a:t>500</a:t>
            </a:r>
            <a:r>
              <a:rPr lang="ja-JP" altLang="en-US" dirty="0" smtClean="0"/>
              <a:t>円</a:t>
            </a:r>
            <a:r>
              <a:rPr lang="ja-JP" altLang="en-US" dirty="0"/>
              <a:t>　消費税納税　</a:t>
            </a:r>
            <a:r>
              <a:rPr lang="en-US" altLang="ja-JP" dirty="0"/>
              <a:t>500</a:t>
            </a:r>
            <a:r>
              <a:rPr lang="ja-JP" altLang="en-US" dirty="0"/>
              <a:t>円</a:t>
            </a:r>
          </a:p>
          <a:p>
            <a:pPr lvl="1"/>
            <a:r>
              <a:rPr lang="ja-JP" altLang="en-US" dirty="0" smtClean="0"/>
              <a:t>消費税</a:t>
            </a:r>
            <a:r>
              <a:rPr lang="ja-JP" altLang="en-US" dirty="0"/>
              <a:t>納税       </a:t>
            </a:r>
            <a:r>
              <a:rPr lang="en-US" altLang="ja-JP" dirty="0" smtClean="0"/>
              <a:t>0</a:t>
            </a:r>
            <a:r>
              <a:rPr lang="ja-JP" altLang="en-US" dirty="0"/>
              <a:t>円</a:t>
            </a:r>
            <a:r>
              <a:rPr lang="ja-JP" altLang="en-US" dirty="0" smtClean="0"/>
              <a:t>－　</a:t>
            </a:r>
            <a:r>
              <a:rPr lang="en-US" altLang="ja-JP" dirty="0" smtClean="0"/>
              <a:t>500</a:t>
            </a:r>
            <a:r>
              <a:rPr lang="ja-JP" altLang="en-US" dirty="0"/>
              <a:t>円　</a:t>
            </a:r>
            <a:r>
              <a:rPr lang="ja-JP" altLang="en-US" dirty="0" smtClean="0"/>
              <a:t>納税額</a:t>
            </a:r>
            <a:r>
              <a:rPr lang="ja-JP" altLang="en-US" dirty="0"/>
              <a:t>　　</a:t>
            </a:r>
            <a:r>
              <a:rPr lang="ja-JP" altLang="en-US" dirty="0" smtClean="0"/>
              <a:t>△</a:t>
            </a:r>
            <a:r>
              <a:rPr lang="en-US" altLang="ja-JP" dirty="0" smtClean="0"/>
              <a:t>500</a:t>
            </a:r>
            <a:r>
              <a:rPr lang="ja-JP" altLang="en-US" dirty="0" smtClean="0"/>
              <a:t>円</a:t>
            </a:r>
            <a:endParaRPr lang="ja-JP" altLang="en-US" dirty="0"/>
          </a:p>
          <a:p>
            <a:endParaRPr lang="ja-JP" altLang="en-US" sz="900" dirty="0"/>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a:solidFill>
                  <a:srgbClr val="FFFF00"/>
                </a:solidFill>
              </a:rPr>
              <a:t>控除</a:t>
            </a:r>
            <a:r>
              <a:rPr lang="ja-JP" altLang="en-US" sz="3600" i="0" dirty="0" smtClean="0">
                <a:solidFill>
                  <a:srgbClr val="FFFF00"/>
                </a:solidFill>
              </a:rPr>
              <a:t>対象外消費税とは</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622563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a:latin typeface="+mj-ea"/>
              </a:rPr>
              <a:t>新</a:t>
            </a:r>
            <a:r>
              <a:rPr lang="en-US" altLang="ja-JP" sz="2800" dirty="0">
                <a:latin typeface="+mj-ea"/>
              </a:rPr>
              <a:t>) </a:t>
            </a:r>
            <a:r>
              <a:rPr lang="ja-JP" altLang="en-US" sz="2800" dirty="0">
                <a:latin typeface="+mj-ea"/>
              </a:rPr>
              <a:t>在宅患者共同</a:t>
            </a:r>
            <a:r>
              <a:rPr lang="ja-JP" altLang="en-US" sz="2800" dirty="0" smtClean="0">
                <a:latin typeface="+mj-ea"/>
              </a:rPr>
              <a:t>診療料</a:t>
            </a:r>
            <a:endParaRPr lang="en-US" altLang="ja-JP" sz="2800" dirty="0" smtClean="0">
              <a:latin typeface="+mj-ea"/>
            </a:endParaRPr>
          </a:p>
          <a:p>
            <a:pPr algn="just">
              <a:lnSpc>
                <a:spcPct val="90000"/>
              </a:lnSpc>
              <a:buSzPct val="80000"/>
            </a:pPr>
            <a:r>
              <a:rPr lang="ja-JP" altLang="en-US" sz="2800" dirty="0" smtClean="0">
                <a:latin typeface="+mj-ea"/>
              </a:rPr>
              <a:t>算定</a:t>
            </a:r>
            <a:r>
              <a:rPr lang="ja-JP" altLang="en-US" sz="2800" dirty="0">
                <a:latin typeface="+mj-ea"/>
              </a:rPr>
              <a:t>要件</a:t>
            </a:r>
          </a:p>
          <a:p>
            <a:pPr lvl="1" algn="just">
              <a:lnSpc>
                <a:spcPct val="90000"/>
              </a:lnSpc>
              <a:buSzPct val="80000"/>
            </a:pPr>
            <a:r>
              <a:rPr lang="ja-JP" altLang="en-US" sz="2400" dirty="0" smtClean="0">
                <a:latin typeface="+mj-ea"/>
              </a:rPr>
              <a:t>在宅</a:t>
            </a:r>
            <a:r>
              <a:rPr lang="ja-JP" altLang="en-US" sz="2400" dirty="0">
                <a:latin typeface="+mj-ea"/>
              </a:rPr>
              <a:t>を担当している医療機関と共同で往診又は訪問診療を行う。</a:t>
            </a:r>
          </a:p>
          <a:p>
            <a:pPr lvl="1" algn="just">
              <a:lnSpc>
                <a:spcPct val="90000"/>
              </a:lnSpc>
              <a:buSzPct val="80000"/>
            </a:pPr>
            <a:r>
              <a:rPr lang="ja-JP" altLang="en-US" sz="2400" dirty="0" smtClean="0">
                <a:latin typeface="+mj-ea"/>
              </a:rPr>
              <a:t>１</a:t>
            </a:r>
            <a:r>
              <a:rPr lang="ja-JP" altLang="en-US" sz="2400" dirty="0">
                <a:latin typeface="+mj-ea"/>
              </a:rPr>
              <a:t>～３までを合わせて、最初に算定を行った日から起算して１年間に○回までに限り算定する。ただし、○歳未満の人工呼吸患者若しくは○歳未満から引き続き人工呼吸を実施しており体重が○</a:t>
            </a:r>
            <a:r>
              <a:rPr lang="en-US" altLang="ja-JP" sz="2400" dirty="0">
                <a:latin typeface="+mj-ea"/>
              </a:rPr>
              <a:t>kg</a:t>
            </a:r>
            <a:r>
              <a:rPr lang="ja-JP" altLang="en-US" sz="2400" dirty="0">
                <a:latin typeface="+mj-ea"/>
              </a:rPr>
              <a:t>未満の患者又は神経難病の患者については最初に算定を行った日から起算して１年間に○回までに限り算定する。</a:t>
            </a:r>
          </a:p>
          <a:p>
            <a:pPr lvl="1" algn="just">
              <a:lnSpc>
                <a:spcPct val="90000"/>
              </a:lnSpc>
              <a:buSzPct val="80000"/>
            </a:pPr>
            <a:r>
              <a:rPr lang="ja-JP" altLang="en-US" sz="2400" dirty="0" smtClean="0">
                <a:latin typeface="+mj-ea"/>
              </a:rPr>
              <a:t>○</a:t>
            </a:r>
            <a:r>
              <a:rPr lang="ja-JP" altLang="en-US" sz="2400" dirty="0">
                <a:latin typeface="+mj-ea"/>
              </a:rPr>
              <a:t>床以上の病院については○歳未満の人工呼吸を実施している患者若しくは○歳未満から引き続き人工呼吸を実施しており体重が○</a:t>
            </a:r>
            <a:r>
              <a:rPr lang="en-US" altLang="ja-JP" sz="2400" dirty="0">
                <a:latin typeface="+mj-ea"/>
              </a:rPr>
              <a:t>kg</a:t>
            </a:r>
            <a:r>
              <a:rPr lang="ja-JP" altLang="en-US" sz="2400" dirty="0">
                <a:latin typeface="+mj-ea"/>
              </a:rPr>
              <a:t>未満の患者又は神経難病の患者に限り算定することができる。</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dirty="0">
                <a:latin typeface="+mj-ea"/>
              </a:rPr>
              <a:t>在宅療養後方支援病院であること。</a:t>
            </a:r>
          </a:p>
          <a:p>
            <a:pPr algn="just">
              <a:lnSpc>
                <a:spcPct val="90000"/>
              </a:lnSpc>
              <a:buSzPct val="80000"/>
            </a:pPr>
            <a:endParaRPr lang="ja-JP" altLang="en-US" sz="2800" dirty="0">
              <a:latin typeface="+mj-ea"/>
            </a:endParaRPr>
          </a:p>
          <a:p>
            <a:pPr algn="just">
              <a:lnSpc>
                <a:spcPct val="90000"/>
              </a:lnSpc>
              <a:buSzPct val="80000"/>
            </a:pPr>
            <a:endParaRPr lang="en-US" altLang="ja-JP" sz="2800" dirty="0" smtClean="0">
              <a:latin typeface="+mj-ea"/>
            </a:endParaRPr>
          </a:p>
          <a:p>
            <a:pPr algn="just">
              <a:lnSpc>
                <a:spcPct val="90000"/>
              </a:lnSpc>
              <a:buSzPct val="80000"/>
            </a:pPr>
            <a:endParaRPr lang="en-US" altLang="ja-JP" sz="28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在宅療養後方支援病院の創設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9614826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リハビリテーションについて</a:t>
            </a:r>
            <a:endParaRPr lang="en-US" altLang="ja-JP" sz="4000" dirty="0" smtClean="0"/>
          </a:p>
        </p:txBody>
      </p:sp>
    </p:spTree>
    <p:extLst>
      <p:ext uri="{BB962C8B-B14F-4D97-AF65-F5344CB8AC3E}">
        <p14:creationId xmlns:p14="http://schemas.microsoft.com/office/powerpoint/2010/main" val="35936878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latin typeface="+mj-ea"/>
              </a:rPr>
              <a:t>介護保険リハビリテーション移行支援料 </a:t>
            </a:r>
            <a:r>
              <a:rPr lang="ja-JP" altLang="en-US" sz="2800" dirty="0" smtClean="0">
                <a:latin typeface="+mj-ea"/>
              </a:rPr>
              <a:t>　　○点</a:t>
            </a:r>
            <a:endParaRPr lang="ja-JP" altLang="en-US" sz="2800" dirty="0">
              <a:latin typeface="+mj-ea"/>
            </a:endParaRPr>
          </a:p>
          <a:p>
            <a:pPr lvl="1" algn="just">
              <a:lnSpc>
                <a:spcPct val="90000"/>
              </a:lnSpc>
              <a:buSzPct val="80000"/>
            </a:pPr>
            <a:r>
              <a:rPr lang="ja-JP" altLang="en-US" sz="2400" dirty="0" smtClean="0">
                <a:latin typeface="+mj-ea"/>
              </a:rPr>
              <a:t>患者</a:t>
            </a:r>
            <a:r>
              <a:rPr lang="en-US" altLang="ja-JP" sz="2400" dirty="0">
                <a:latin typeface="+mj-ea"/>
              </a:rPr>
              <a:t>1</a:t>
            </a:r>
            <a:r>
              <a:rPr lang="ja-JP" altLang="en-US" sz="2400" dirty="0">
                <a:latin typeface="+mj-ea"/>
              </a:rPr>
              <a:t>人につき</a:t>
            </a:r>
            <a:r>
              <a:rPr lang="en-US" altLang="ja-JP" sz="2400" dirty="0">
                <a:latin typeface="+mj-ea"/>
              </a:rPr>
              <a:t>1</a:t>
            </a:r>
            <a:r>
              <a:rPr lang="ja-JP" altLang="en-US" sz="2400" dirty="0" smtClean="0">
                <a:latin typeface="+mj-ea"/>
              </a:rPr>
              <a:t>回限り</a:t>
            </a:r>
            <a:endParaRPr lang="ja-JP" altLang="en-US" sz="2400" dirty="0">
              <a:latin typeface="+mj-ea"/>
            </a:endParaRPr>
          </a:p>
          <a:p>
            <a:pPr lvl="1" algn="just">
              <a:lnSpc>
                <a:spcPct val="90000"/>
              </a:lnSpc>
              <a:buSzPct val="80000"/>
            </a:pPr>
            <a:r>
              <a:rPr lang="ja-JP" altLang="en-US" sz="2400" dirty="0" smtClean="0">
                <a:latin typeface="+mj-ea"/>
              </a:rPr>
              <a:t>算定要件</a:t>
            </a:r>
            <a:endParaRPr lang="en-US" altLang="ja-JP" sz="2400" dirty="0">
              <a:latin typeface="+mj-ea"/>
            </a:endParaRPr>
          </a:p>
          <a:p>
            <a:pPr lvl="2" algn="just">
              <a:lnSpc>
                <a:spcPct val="90000"/>
              </a:lnSpc>
              <a:buSzPct val="80000"/>
            </a:pPr>
            <a:r>
              <a:rPr lang="ja-JP" altLang="en-US" dirty="0">
                <a:latin typeface="+mj-ea"/>
              </a:rPr>
              <a:t>入院患者以外の要介護被保険者等について、医療保険における維持期のリハビリテーションから介護保険のリハビリテーションに移行した場合に</a:t>
            </a:r>
            <a:r>
              <a:rPr lang="ja-JP" altLang="en-US" dirty="0" smtClean="0">
                <a:latin typeface="+mj-ea"/>
              </a:rPr>
              <a:t>算定</a:t>
            </a:r>
            <a:endParaRPr lang="ja-JP" altLang="en-US" dirty="0">
              <a:latin typeface="+mj-ea"/>
            </a:endParaRPr>
          </a:p>
          <a:p>
            <a:pPr algn="just">
              <a:lnSpc>
                <a:spcPct val="90000"/>
              </a:lnSpc>
              <a:buSzPct val="80000"/>
            </a:pPr>
            <a:endParaRPr lang="ja-JP" altLang="en-US" sz="2800" dirty="0">
              <a:latin typeface="+mj-ea"/>
            </a:endParaRPr>
          </a:p>
          <a:p>
            <a:pPr algn="just">
              <a:lnSpc>
                <a:spcPct val="90000"/>
              </a:lnSpc>
              <a:buSzPct val="80000"/>
            </a:pPr>
            <a:r>
              <a:rPr lang="ja-JP" altLang="en-US" sz="2800" dirty="0" smtClean="0">
                <a:latin typeface="+mj-ea"/>
              </a:rPr>
              <a:t>運動器</a:t>
            </a:r>
            <a:r>
              <a:rPr lang="ja-JP" altLang="en-US" sz="2800" dirty="0">
                <a:latin typeface="+mj-ea"/>
              </a:rPr>
              <a:t>・脳血管疾患</a:t>
            </a:r>
            <a:r>
              <a:rPr lang="ja-JP" altLang="en-US" sz="2800" dirty="0" smtClean="0">
                <a:latin typeface="+mj-ea"/>
              </a:rPr>
              <a:t>リハビリテーション</a:t>
            </a:r>
            <a:endParaRPr lang="en-US" altLang="ja-JP" sz="2800" dirty="0" smtClean="0">
              <a:latin typeface="+mj-ea"/>
            </a:endParaRPr>
          </a:p>
          <a:p>
            <a:pPr lvl="1" algn="just">
              <a:lnSpc>
                <a:spcPct val="90000"/>
              </a:lnSpc>
              <a:buSzPct val="80000"/>
            </a:pPr>
            <a:r>
              <a:rPr lang="ja-JP" altLang="en-US" sz="2400" dirty="0" smtClean="0">
                <a:latin typeface="+mj-ea"/>
              </a:rPr>
              <a:t>過去</a:t>
            </a:r>
            <a:r>
              <a:rPr lang="ja-JP" altLang="en-US" sz="2400" dirty="0">
                <a:latin typeface="+mj-ea"/>
              </a:rPr>
              <a:t>１年間に介護保険における通所リハビリテーション又は介護予防通所リハビリテーションを実施した実績のない医療機関が、入院中の患者以外の者に対して実施する場合は、所定点数の</a:t>
            </a:r>
            <a:r>
              <a:rPr lang="en-US" altLang="ja-JP" sz="2400" dirty="0">
                <a:latin typeface="+mj-ea"/>
              </a:rPr>
              <a:t>100</a:t>
            </a:r>
            <a:r>
              <a:rPr lang="ja-JP" altLang="en-US" sz="2400" dirty="0">
                <a:latin typeface="+mj-ea"/>
              </a:rPr>
              <a:t>分の○に相当する点数により</a:t>
            </a:r>
            <a:r>
              <a:rPr lang="ja-JP" altLang="en-US" sz="2400" dirty="0" smtClean="0">
                <a:latin typeface="+mj-ea"/>
              </a:rPr>
              <a:t>算定</a:t>
            </a:r>
            <a:endParaRPr lang="ja-JP" altLang="en-US" sz="20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リハビリテーション</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1132584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latin typeface="+mj-ea"/>
              </a:rPr>
              <a:t>脳血管疾患等</a:t>
            </a:r>
            <a:r>
              <a:rPr lang="ja-JP" altLang="en-US" sz="2800" dirty="0" smtClean="0">
                <a:latin typeface="+mj-ea"/>
              </a:rPr>
              <a:t>リハビリテーション料</a:t>
            </a:r>
            <a:endParaRPr lang="en-US" altLang="ja-JP" sz="2800" dirty="0" smtClean="0">
              <a:latin typeface="+mj-ea"/>
            </a:endParaRPr>
          </a:p>
          <a:p>
            <a:pPr lvl="1" algn="just">
              <a:lnSpc>
                <a:spcPct val="90000"/>
              </a:lnSpc>
              <a:buSzPct val="80000"/>
            </a:pPr>
            <a:r>
              <a:rPr lang="ja-JP" altLang="en-US" sz="2400" dirty="0" smtClean="0">
                <a:latin typeface="+mj-ea"/>
              </a:rPr>
              <a:t>廃</a:t>
            </a:r>
            <a:r>
              <a:rPr lang="ja-JP" altLang="en-US" sz="2400" dirty="0">
                <a:latin typeface="+mj-ea"/>
              </a:rPr>
              <a:t>用症候群の</a:t>
            </a:r>
            <a:r>
              <a:rPr lang="ja-JP" altLang="en-US" sz="2400" dirty="0" smtClean="0">
                <a:latin typeface="+mj-ea"/>
              </a:rPr>
              <a:t>場合の見直し</a:t>
            </a:r>
            <a:endParaRPr lang="ja-JP" altLang="en-US" sz="2400" dirty="0">
              <a:latin typeface="+mj-ea"/>
            </a:endParaRPr>
          </a:p>
          <a:p>
            <a:pPr lvl="1" algn="just">
              <a:lnSpc>
                <a:spcPct val="90000"/>
              </a:lnSpc>
              <a:buSzPct val="80000"/>
            </a:pPr>
            <a:r>
              <a:rPr lang="ja-JP" altLang="en-US" sz="2400" dirty="0" smtClean="0">
                <a:latin typeface="+mj-ea"/>
              </a:rPr>
              <a:t>対象者</a:t>
            </a:r>
            <a:endParaRPr lang="ja-JP" altLang="en-US" sz="2400" dirty="0">
              <a:latin typeface="+mj-ea"/>
            </a:endParaRPr>
          </a:p>
          <a:p>
            <a:pPr lvl="2" algn="just">
              <a:lnSpc>
                <a:spcPct val="90000"/>
              </a:lnSpc>
              <a:buSzPct val="80000"/>
            </a:pPr>
            <a:r>
              <a:rPr lang="ja-JP" altLang="en-US" dirty="0">
                <a:latin typeface="+mj-ea"/>
              </a:rPr>
              <a:t>外科手術又は肺炎等の治療時の安静による廃用症候群その他のリハビリテーションを要する状態の患者であって、一定程度以上の基本動作能力、応用動作能力、言語聴覚能力及び日常生活能力の低下を来しているもの</a:t>
            </a:r>
            <a:r>
              <a:rPr lang="ja-JP" altLang="en-US" b="1" u="sng" dirty="0">
                <a:latin typeface="+mj-ea"/>
              </a:rPr>
              <a:t>（心大血管疾患リハビリテーション料、運動器リハビリテーション料、呼吸器リハビリテーション料、障害児（者）リハビリテーション料、がん患者リハビリテーション料の対象となる患者を</a:t>
            </a:r>
            <a:r>
              <a:rPr lang="ja-JP" altLang="en-US" b="1" u="sng" dirty="0" smtClean="0">
                <a:latin typeface="+mj-ea"/>
              </a:rPr>
              <a:t>除く）</a:t>
            </a:r>
            <a:endParaRPr lang="ja-JP" altLang="en-US" b="1" u="sng"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廃用症候群の適正化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9787750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脳血管疾患等・運動器リハビリテーション料</a:t>
            </a:r>
            <a:endParaRPr lang="ja-JP" altLang="en-US" sz="2800" dirty="0">
              <a:latin typeface="+mj-ea"/>
            </a:endParaRPr>
          </a:p>
          <a:p>
            <a:pPr algn="just">
              <a:lnSpc>
                <a:spcPct val="90000"/>
              </a:lnSpc>
              <a:buSzPct val="80000"/>
            </a:pPr>
            <a:r>
              <a:rPr lang="ja-JP" altLang="en-US" sz="2800" dirty="0">
                <a:latin typeface="+mj-ea"/>
              </a:rPr>
              <a:t>早期リハビリテーション加算 </a:t>
            </a:r>
            <a:r>
              <a:rPr lang="en-US" altLang="ja-JP" sz="2800" dirty="0">
                <a:latin typeface="+mj-ea"/>
              </a:rPr>
              <a:t>30</a:t>
            </a:r>
            <a:r>
              <a:rPr lang="ja-JP" altLang="en-US" sz="2800" dirty="0" smtClean="0">
                <a:latin typeface="+mj-ea"/>
              </a:rPr>
              <a:t>点（１単位につき）</a:t>
            </a:r>
            <a:endParaRPr lang="ja-JP" altLang="en-US" sz="2800" dirty="0">
              <a:latin typeface="+mj-ea"/>
            </a:endParaRP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ja-JP" altLang="en-US" dirty="0">
                <a:latin typeface="+mj-ea"/>
              </a:rPr>
              <a:t>入院中の患者</a:t>
            </a:r>
            <a:r>
              <a:rPr lang="ja-JP" altLang="en-US" b="1" u="sng" dirty="0">
                <a:latin typeface="+mj-ea"/>
              </a:rPr>
              <a:t>又は入院中の患者以外のもの（大腿骨頸部骨折のものであって、当該保険医療機関を退院したもの又は他の保険医療機関を退院したもの（地域連携診療計画管理料を現に算定した患者に限る）に限る）</a:t>
            </a:r>
            <a:r>
              <a:rPr lang="ja-JP" altLang="en-US" dirty="0">
                <a:latin typeface="+mj-ea"/>
              </a:rPr>
              <a:t>に対してリハビリテーションを行った場合は、それぞれ発症、手術又は急性増悪から</a:t>
            </a:r>
            <a:r>
              <a:rPr lang="en-US" altLang="ja-JP" dirty="0">
                <a:latin typeface="+mj-ea"/>
              </a:rPr>
              <a:t>30</a:t>
            </a:r>
            <a:r>
              <a:rPr lang="ja-JP" altLang="en-US" dirty="0">
                <a:latin typeface="+mj-ea"/>
              </a:rPr>
              <a:t>日に限り、早期リハビリテーション加算として、１単位につき</a:t>
            </a:r>
            <a:r>
              <a:rPr lang="en-US" altLang="ja-JP" dirty="0">
                <a:latin typeface="+mj-ea"/>
              </a:rPr>
              <a:t>30</a:t>
            </a:r>
            <a:r>
              <a:rPr lang="ja-JP" altLang="en-US" dirty="0">
                <a:latin typeface="+mj-ea"/>
              </a:rPr>
              <a:t>点を所定点数に加算する</a:t>
            </a:r>
            <a:r>
              <a:rPr lang="ja-JP" altLang="en-US" dirty="0" smtClean="0">
                <a:latin typeface="+mj-ea"/>
              </a:rPr>
              <a:t>。</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早期リハビリテーションの評価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9190785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脳血管疾患等・運動器リハビリテーション料</a:t>
            </a:r>
            <a:endParaRPr lang="ja-JP" altLang="en-US" sz="2800" dirty="0">
              <a:latin typeface="+mj-ea"/>
            </a:endParaRPr>
          </a:p>
          <a:p>
            <a:pPr algn="just">
              <a:lnSpc>
                <a:spcPct val="90000"/>
              </a:lnSpc>
              <a:buSzPct val="80000"/>
            </a:pPr>
            <a:r>
              <a:rPr lang="ja-JP" altLang="en-US" sz="2800" dirty="0" smtClean="0">
                <a:latin typeface="+mj-ea"/>
              </a:rPr>
              <a:t>初期</a:t>
            </a:r>
            <a:r>
              <a:rPr lang="ja-JP" altLang="en-US" sz="2800" dirty="0">
                <a:latin typeface="+mj-ea"/>
              </a:rPr>
              <a:t>加算 </a:t>
            </a:r>
            <a:r>
              <a:rPr lang="en-US" altLang="ja-JP" sz="2800" dirty="0">
                <a:latin typeface="+mj-ea"/>
              </a:rPr>
              <a:t>45</a:t>
            </a:r>
            <a:r>
              <a:rPr lang="ja-JP" altLang="en-US" sz="2800" dirty="0" smtClean="0">
                <a:latin typeface="+mj-ea"/>
              </a:rPr>
              <a:t>点（１単位につき）</a:t>
            </a:r>
            <a:endParaRPr lang="ja-JP" altLang="en-US" sz="2800" dirty="0">
              <a:latin typeface="+mj-ea"/>
            </a:endParaRP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ja-JP" altLang="en-US" dirty="0">
                <a:latin typeface="+mj-ea"/>
              </a:rPr>
              <a:t>入院中の患者</a:t>
            </a:r>
            <a:r>
              <a:rPr lang="ja-JP" altLang="en-US" b="1" u="sng" dirty="0">
                <a:latin typeface="+mj-ea"/>
              </a:rPr>
              <a:t>又は入院中の患者以外のもの（大腿骨頸部骨折のものであって、当該保険医療機関を退院したもの又は他の保険医療機関を退院したもの（地域連携診療計画管理料を現に算定した患者に限る）に限る）</a:t>
            </a:r>
            <a:r>
              <a:rPr lang="ja-JP" altLang="en-US" dirty="0">
                <a:latin typeface="+mj-ea"/>
              </a:rPr>
              <a:t>に対してリハビリテーションを行った場合は、それぞれ発症、手術又は急性増悪から</a:t>
            </a:r>
            <a:r>
              <a:rPr lang="en-US" altLang="ja-JP" dirty="0">
                <a:latin typeface="+mj-ea"/>
              </a:rPr>
              <a:t>14</a:t>
            </a:r>
            <a:r>
              <a:rPr lang="ja-JP" altLang="en-US" dirty="0">
                <a:latin typeface="+mj-ea"/>
              </a:rPr>
              <a:t>日に限り、初期加算として、１単位につき</a:t>
            </a:r>
            <a:r>
              <a:rPr lang="en-US" altLang="ja-JP" dirty="0">
                <a:latin typeface="+mj-ea"/>
              </a:rPr>
              <a:t>45</a:t>
            </a:r>
            <a:r>
              <a:rPr lang="ja-JP" altLang="en-US" dirty="0">
                <a:latin typeface="+mj-ea"/>
              </a:rPr>
              <a:t>点を更に所定点数に加算する。</a:t>
            </a: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早期リハビリテーションの評価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8662746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A147CCF-FFEA-43F9-918C-3FD4F129760D}" type="slidenum">
              <a:rPr kumimoji="0" lang="ja-JP" altLang="en-US" sz="2000" i="0" smtClean="0"/>
              <a:pPr eaLnBrk="1" hangingPunct="1"/>
              <a:t>116</a:t>
            </a:fld>
            <a:endParaRPr kumimoji="0" lang="en-US" altLang="ja-JP" sz="2000" i="0" smtClean="0"/>
          </a:p>
        </p:txBody>
      </p:sp>
      <p:sp>
        <p:nvSpPr>
          <p:cNvPr id="17613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リハビリテーション料</a:t>
            </a:r>
          </a:p>
        </p:txBody>
      </p:sp>
      <p:sp>
        <p:nvSpPr>
          <p:cNvPr id="17613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リハビリテーション料一覧（１単位）</a:t>
            </a:r>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r>
              <a:rPr lang="ja-JP" altLang="en-US" smtClean="0"/>
              <a:t>　　　　　　　　　　　　　　</a:t>
            </a:r>
          </a:p>
          <a:p>
            <a:pPr eaLnBrk="1" hangingPunct="1"/>
            <a:endParaRPr lang="ja-JP" altLang="en-US" sz="1400" smtClean="0"/>
          </a:p>
        </p:txBody>
      </p:sp>
      <p:sp>
        <p:nvSpPr>
          <p:cNvPr id="17613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維持期のリハビリテーション</a:t>
            </a:r>
          </a:p>
        </p:txBody>
      </p:sp>
      <p:grpSp>
        <p:nvGrpSpPr>
          <p:cNvPr id="176134" name="Group 5"/>
          <p:cNvGrpSpPr>
            <a:grpSpLocks/>
          </p:cNvGrpSpPr>
          <p:nvPr/>
        </p:nvGrpSpPr>
        <p:grpSpPr bwMode="auto">
          <a:xfrm>
            <a:off x="609600" y="400050"/>
            <a:ext cx="8567738" cy="6457950"/>
            <a:chOff x="384" y="252"/>
            <a:chExt cx="5397" cy="4068"/>
          </a:xfrm>
        </p:grpSpPr>
        <p:sp>
          <p:nvSpPr>
            <p:cNvPr id="17613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3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1761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700213"/>
            <a:ext cx="84343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37" name="テキスト ボックス 1"/>
          <p:cNvSpPr txBox="1">
            <a:spLocks noChangeArrowheads="1"/>
          </p:cNvSpPr>
          <p:nvPr/>
        </p:nvSpPr>
        <p:spPr bwMode="auto">
          <a:xfrm>
            <a:off x="1042988" y="61658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en-US" altLang="ja-JP" sz="2000"/>
              <a:t>※</a:t>
            </a:r>
            <a:r>
              <a:rPr lang="ja-JP" altLang="en-US" sz="2000"/>
              <a:t>標準日数超の要介護者等は平成２６年４月以降は算定不可に</a:t>
            </a:r>
          </a:p>
        </p:txBody>
      </p:sp>
    </p:spTree>
    <p:extLst>
      <p:ext uri="{BB962C8B-B14F-4D97-AF65-F5344CB8AC3E}">
        <p14:creationId xmlns:p14="http://schemas.microsoft.com/office/powerpoint/2010/main" val="6925801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B877E0F-3DE4-45CF-9C18-2C452B1DA12E}" type="slidenum">
              <a:rPr lang="ja-JP" altLang="en-US" smtClean="0"/>
              <a:pPr>
                <a:defRPr/>
              </a:pPr>
              <a:t>117</a:t>
            </a:fld>
            <a:endParaRPr lang="en-US" altLang="ja-JP"/>
          </a:p>
        </p:txBody>
      </p:sp>
      <p:sp>
        <p:nvSpPr>
          <p:cNvPr id="3" name="テキスト ボックス 2"/>
          <p:cNvSpPr txBox="1"/>
          <p:nvPr/>
        </p:nvSpPr>
        <p:spPr>
          <a:xfrm>
            <a:off x="3959424" y="2143"/>
            <a:ext cx="5184576" cy="369332"/>
          </a:xfrm>
          <a:prstGeom prst="rect">
            <a:avLst/>
          </a:prstGeom>
          <a:noFill/>
        </p:spPr>
        <p:txBody>
          <a:bodyPr wrap="square" rtlCol="0">
            <a:spAutoFit/>
          </a:bodyPr>
          <a:lstStyle/>
          <a:p>
            <a:r>
              <a:rPr lang="ja-JP" altLang="en-US" sz="1800" dirty="0" smtClean="0"/>
              <a:t>平成</a:t>
            </a:r>
            <a:r>
              <a:rPr lang="en-US" altLang="ja-JP" sz="1800" dirty="0" smtClean="0"/>
              <a:t>23</a:t>
            </a:r>
            <a:r>
              <a:rPr lang="ja-JP" altLang="en-US" sz="1800" dirty="0" smtClean="0"/>
              <a:t>年</a:t>
            </a:r>
            <a:r>
              <a:rPr lang="en-US" altLang="ja-JP" sz="1800" dirty="0" smtClean="0"/>
              <a:t>12</a:t>
            </a:r>
            <a:r>
              <a:rPr lang="ja-JP" altLang="en-US" sz="1800" dirty="0" smtClean="0"/>
              <a:t>月</a:t>
            </a:r>
            <a:r>
              <a:rPr lang="en-US" altLang="ja-JP" sz="1800" dirty="0" smtClean="0"/>
              <a:t>7</a:t>
            </a:r>
            <a:r>
              <a:rPr lang="ja-JP" altLang="en-US" sz="1800" dirty="0" smtClean="0"/>
              <a:t>日中央社会保険医療協議会資料</a:t>
            </a:r>
            <a:endParaRPr kumimoji="1" lang="ja-JP" altLang="en-US" sz="18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770"/>
            <a:ext cx="9144000" cy="6537614"/>
          </a:xfrm>
          <a:prstGeom prst="rect">
            <a:avLst/>
          </a:prstGeom>
        </p:spPr>
      </p:pic>
    </p:spTree>
    <p:extLst>
      <p:ext uri="{BB962C8B-B14F-4D97-AF65-F5344CB8AC3E}">
        <p14:creationId xmlns:p14="http://schemas.microsoft.com/office/powerpoint/2010/main" val="219626848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ＤＰＣについて</a:t>
            </a:r>
            <a:endParaRPr lang="en-US" altLang="ja-JP" sz="4000" dirty="0" smtClean="0"/>
          </a:p>
        </p:txBody>
      </p:sp>
    </p:spTree>
    <p:extLst>
      <p:ext uri="{BB962C8B-B14F-4D97-AF65-F5344CB8AC3E}">
        <p14:creationId xmlns:p14="http://schemas.microsoft.com/office/powerpoint/2010/main" val="37388918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調整係数の置き換えは予定通り</a:t>
            </a:r>
            <a:endParaRPr lang="en-US" altLang="ja-JP" sz="2800" dirty="0" smtClean="0">
              <a:latin typeface="+mj-ea"/>
              <a:ea typeface="+mj-ea"/>
            </a:endParaRPr>
          </a:p>
          <a:p>
            <a:pPr algn="just" eaLnBrk="1" hangingPunct="1">
              <a:lnSpc>
                <a:spcPct val="90000"/>
              </a:lnSpc>
            </a:pPr>
            <a:r>
              <a:rPr lang="ja-JP" altLang="en-US" sz="2800" dirty="0" smtClean="0">
                <a:latin typeface="+mj-ea"/>
                <a:ea typeface="+mj-ea"/>
              </a:rPr>
              <a:t>望ましい施設基準の追加</a:t>
            </a:r>
            <a:endParaRPr lang="en-US" altLang="ja-JP" sz="2800" dirty="0" smtClean="0">
              <a:latin typeface="+mj-ea"/>
              <a:ea typeface="+mj-ea"/>
            </a:endParaRPr>
          </a:p>
          <a:p>
            <a:pPr lvl="1" algn="just" eaLnBrk="1" hangingPunct="1">
              <a:lnSpc>
                <a:spcPct val="90000"/>
              </a:lnSpc>
            </a:pPr>
            <a:r>
              <a:rPr lang="ja-JP" altLang="en-US" sz="2400" dirty="0">
                <a:latin typeface="+mj-ea"/>
                <a:ea typeface="+mj-ea"/>
              </a:rPr>
              <a:t>救急医療管理</a:t>
            </a:r>
            <a:r>
              <a:rPr lang="ja-JP" altLang="en-US" sz="2400" dirty="0" smtClean="0">
                <a:latin typeface="+mj-ea"/>
                <a:ea typeface="+mj-ea"/>
              </a:rPr>
              <a:t>加算</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「適切なコーディングに関する委員会」を毎月開催</a:t>
            </a:r>
            <a:endParaRPr lang="en-US" altLang="ja-JP" sz="2400" dirty="0" smtClean="0">
              <a:latin typeface="+mj-ea"/>
              <a:ea typeface="+mj-ea"/>
            </a:endParaRPr>
          </a:p>
          <a:p>
            <a:pPr algn="just" eaLnBrk="1" hangingPunct="1">
              <a:lnSpc>
                <a:spcPct val="90000"/>
              </a:lnSpc>
            </a:pPr>
            <a:r>
              <a:rPr lang="ja-JP" altLang="en-US" sz="2800" dirty="0" smtClean="0">
                <a:latin typeface="+mj-ea"/>
                <a:ea typeface="+mj-ea"/>
              </a:rPr>
              <a:t>データ提供指数</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「部位・不明・詳細不明コード」について新たな評価を検討</a:t>
            </a:r>
            <a:endParaRPr lang="en-US" altLang="ja-JP" sz="2400" dirty="0" smtClean="0">
              <a:latin typeface="+mj-ea"/>
              <a:ea typeface="+mj-ea"/>
            </a:endParaRPr>
          </a:p>
          <a:p>
            <a:pPr lvl="2" algn="just" eaLnBrk="1" hangingPunct="1">
              <a:lnSpc>
                <a:spcPct val="90000"/>
              </a:lnSpc>
            </a:pPr>
            <a:r>
              <a:rPr lang="ja-JP" altLang="en-US" dirty="0">
                <a:latin typeface="+mj-ea"/>
                <a:ea typeface="+mj-ea"/>
              </a:rPr>
              <a:t>質が</a:t>
            </a:r>
            <a:r>
              <a:rPr lang="ja-JP" altLang="en-US" dirty="0" smtClean="0">
                <a:latin typeface="+mj-ea"/>
                <a:ea typeface="+mj-ea"/>
              </a:rPr>
              <a:t>低く分析対象とはならないデータを多数出している</a:t>
            </a:r>
            <a:endParaRPr lang="en-US" altLang="ja-JP" dirty="0" smtClean="0">
              <a:latin typeface="+mj-ea"/>
              <a:ea typeface="+mj-ea"/>
            </a:endParaRPr>
          </a:p>
          <a:p>
            <a:pPr lvl="2" algn="just" eaLnBrk="1" hangingPunct="1">
              <a:lnSpc>
                <a:spcPct val="90000"/>
              </a:lnSpc>
            </a:pPr>
            <a:r>
              <a:rPr lang="ja-JP" altLang="en-US" dirty="0">
                <a:latin typeface="+mj-ea"/>
                <a:ea typeface="+mj-ea"/>
              </a:rPr>
              <a:t>支払いに関係</a:t>
            </a:r>
            <a:r>
              <a:rPr lang="ja-JP" altLang="en-US" dirty="0" smtClean="0">
                <a:latin typeface="+mj-ea"/>
                <a:ea typeface="+mj-ea"/>
              </a:rPr>
              <a:t>ない副傷病がほとんど記載されていない</a:t>
            </a:r>
            <a:endParaRPr lang="en-US" altLang="ja-JP" dirty="0" smtClean="0">
              <a:latin typeface="+mj-ea"/>
              <a:ea typeface="+mj-ea"/>
            </a:endParaRPr>
          </a:p>
          <a:p>
            <a:pPr lvl="2" algn="just" eaLnBrk="1" hangingPunct="1">
              <a:lnSpc>
                <a:spcPct val="90000"/>
              </a:lnSpc>
            </a:pPr>
            <a:r>
              <a:rPr lang="ja-JP" altLang="en-US" dirty="0" smtClean="0">
                <a:latin typeface="+mj-ea"/>
                <a:ea typeface="+mj-ea"/>
              </a:rPr>
              <a:t>様式１の記載内容をレセプトの記載内容との整合性で評価すべき</a:t>
            </a:r>
            <a:endParaRPr lang="en-US" altLang="ja-JP" sz="1000" dirty="0" smtClean="0">
              <a:latin typeface="+mj-ea"/>
              <a:ea typeface="+mj-ea"/>
            </a:endParaRPr>
          </a:p>
          <a:p>
            <a:pPr algn="just" eaLnBrk="1" hangingPunct="1">
              <a:lnSpc>
                <a:spcPct val="90000"/>
              </a:lnSpc>
            </a:pPr>
            <a:r>
              <a:rPr lang="ja-JP" altLang="en-US" sz="2800" dirty="0">
                <a:latin typeface="+mj-ea"/>
                <a:ea typeface="+mj-ea"/>
              </a:rPr>
              <a:t>後発医薬品</a:t>
            </a:r>
            <a:r>
              <a:rPr lang="ja-JP" altLang="en-US" sz="2800" dirty="0" smtClean="0">
                <a:latin typeface="+mj-ea"/>
                <a:ea typeface="+mj-ea"/>
              </a:rPr>
              <a:t>指数の新設</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使用割合で６割を評価の上限として導入</a:t>
            </a:r>
            <a:endParaRPr lang="en-US" altLang="ja-JP" sz="2400" dirty="0" smtClean="0">
              <a:latin typeface="+mj-ea"/>
              <a:ea typeface="+mj-ea"/>
            </a:endParaRPr>
          </a:p>
          <a:p>
            <a:pPr lvl="1" algn="just" eaLnBrk="1" hangingPunct="1">
              <a:lnSpc>
                <a:spcPct val="90000"/>
              </a:lnSpc>
            </a:pPr>
            <a:r>
              <a:rPr lang="ja-JP" altLang="en-US" sz="2400" dirty="0"/>
              <a:t>次回改定以降、各医療機関の後発品の使用動向を検証しつつ、目標値</a:t>
            </a:r>
            <a:r>
              <a:rPr lang="ja-JP" altLang="en-US" sz="2400" dirty="0" smtClean="0"/>
              <a:t>を６割より</a:t>
            </a:r>
            <a:r>
              <a:rPr lang="ja-JP" altLang="en-US" sz="2400" dirty="0"/>
              <a:t>高い値にすることや、上限を設けずに評価することを検討</a:t>
            </a:r>
            <a:endParaRPr lang="en-US" altLang="ja-JP" sz="2400" dirty="0" smtClean="0">
              <a:latin typeface="+mj-ea"/>
              <a:ea typeface="+mj-ea"/>
            </a:endParaRPr>
          </a:p>
          <a:p>
            <a:pPr algn="just" eaLnBrk="1" hangingPunct="1">
              <a:lnSpc>
                <a:spcPct val="90000"/>
              </a:lnSpc>
            </a:pPr>
            <a:endParaRPr lang="en-US" altLang="ja-JP" sz="10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ＤＰＣ</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ＤＰＣ</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09733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12</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sz="2800" dirty="0"/>
              <a:t>内   科</a:t>
            </a:r>
          </a:p>
          <a:p>
            <a:pPr lvl="1"/>
            <a:r>
              <a:rPr lang="ja-JP" altLang="en-US" sz="2400" dirty="0"/>
              <a:t>個人</a:t>
            </a:r>
            <a:r>
              <a:rPr lang="ja-JP" altLang="en-US" sz="2400" dirty="0" smtClean="0"/>
              <a:t>・院内処方</a:t>
            </a:r>
            <a:r>
              <a:rPr lang="ja-JP" altLang="en-US" sz="2400" dirty="0"/>
              <a:t>　</a:t>
            </a:r>
            <a:r>
              <a:rPr lang="en-US" altLang="ja-JP" sz="2400" dirty="0" smtClean="0"/>
              <a:t>203</a:t>
            </a:r>
            <a:r>
              <a:rPr lang="ja-JP" altLang="en-US" sz="2400" dirty="0" smtClean="0"/>
              <a:t>万</a:t>
            </a:r>
            <a:r>
              <a:rPr lang="en-US" altLang="ja-JP" sz="2400" dirty="0" smtClean="0"/>
              <a:t>4</a:t>
            </a:r>
            <a:r>
              <a:rPr lang="ja-JP" altLang="en-US" sz="2400" dirty="0"/>
              <a:t>千円</a:t>
            </a:r>
          </a:p>
          <a:p>
            <a:pPr lvl="1"/>
            <a:r>
              <a:rPr lang="ja-JP" altLang="en-US" sz="2400" dirty="0"/>
              <a:t>個人</a:t>
            </a:r>
            <a:r>
              <a:rPr lang="ja-JP" altLang="en-US" sz="2400" dirty="0" smtClean="0"/>
              <a:t>・</a:t>
            </a:r>
            <a:r>
              <a:rPr lang="ja-JP" altLang="en-US" sz="2400" dirty="0"/>
              <a:t>院外処方　</a:t>
            </a:r>
            <a:r>
              <a:rPr lang="en-US" altLang="ja-JP" sz="2400" dirty="0" smtClean="0"/>
              <a:t>106</a:t>
            </a:r>
            <a:r>
              <a:rPr lang="ja-JP" altLang="en-US" sz="2400" dirty="0" smtClean="0"/>
              <a:t>万</a:t>
            </a:r>
            <a:r>
              <a:rPr lang="en-US" altLang="ja-JP" sz="2400" dirty="0" smtClean="0"/>
              <a:t>4</a:t>
            </a:r>
            <a:r>
              <a:rPr lang="ja-JP" altLang="en-US" sz="2400" dirty="0"/>
              <a:t>千円</a:t>
            </a:r>
          </a:p>
          <a:p>
            <a:r>
              <a:rPr lang="ja-JP" altLang="en-US" sz="2800" dirty="0"/>
              <a:t>整形外科</a:t>
            </a:r>
          </a:p>
          <a:p>
            <a:pPr lvl="1"/>
            <a:r>
              <a:rPr lang="ja-JP" altLang="en-US" sz="2400" dirty="0"/>
              <a:t>個人</a:t>
            </a:r>
            <a:r>
              <a:rPr lang="ja-JP" altLang="en-US" sz="2400" dirty="0" smtClean="0"/>
              <a:t>・</a:t>
            </a:r>
            <a:r>
              <a:rPr lang="ja-JP" altLang="en-US" sz="2400" dirty="0"/>
              <a:t>院内処方　</a:t>
            </a:r>
            <a:r>
              <a:rPr lang="en-US" altLang="ja-JP" sz="2400" dirty="0" smtClean="0"/>
              <a:t>179</a:t>
            </a:r>
            <a:r>
              <a:rPr lang="ja-JP" altLang="en-US" sz="2400" dirty="0" smtClean="0"/>
              <a:t>万</a:t>
            </a:r>
            <a:r>
              <a:rPr lang="en-US" altLang="ja-JP" sz="2400" dirty="0" smtClean="0"/>
              <a:t>5</a:t>
            </a:r>
            <a:r>
              <a:rPr lang="ja-JP" altLang="en-US" sz="2400" dirty="0"/>
              <a:t>千円</a:t>
            </a:r>
          </a:p>
          <a:p>
            <a:pPr lvl="1"/>
            <a:r>
              <a:rPr lang="ja-JP" altLang="en-US" sz="2400" dirty="0"/>
              <a:t>個人</a:t>
            </a:r>
            <a:r>
              <a:rPr lang="ja-JP" altLang="en-US" sz="2400" dirty="0" smtClean="0"/>
              <a:t>・</a:t>
            </a:r>
            <a:r>
              <a:rPr lang="ja-JP" altLang="en-US" sz="2400" dirty="0"/>
              <a:t>院外処方　</a:t>
            </a:r>
            <a:r>
              <a:rPr lang="en-US" altLang="ja-JP" sz="2400" dirty="0" smtClean="0"/>
              <a:t>149</a:t>
            </a:r>
            <a:r>
              <a:rPr lang="ja-JP" altLang="en-US" sz="2400" dirty="0" smtClean="0"/>
              <a:t>万</a:t>
            </a:r>
            <a:r>
              <a:rPr lang="en-US" altLang="ja-JP" sz="2400" dirty="0" smtClean="0"/>
              <a:t>2</a:t>
            </a:r>
            <a:r>
              <a:rPr lang="ja-JP" altLang="en-US" sz="2400" dirty="0"/>
              <a:t>千円</a:t>
            </a:r>
          </a:p>
          <a:p>
            <a:r>
              <a:rPr lang="ja-JP" altLang="en-US" sz="2800" dirty="0"/>
              <a:t>眼　科</a:t>
            </a:r>
          </a:p>
          <a:p>
            <a:pPr lvl="1"/>
            <a:r>
              <a:rPr lang="ja-JP" altLang="en-US" sz="2400" dirty="0"/>
              <a:t>個人</a:t>
            </a:r>
            <a:r>
              <a:rPr lang="ja-JP" altLang="en-US" sz="2400" dirty="0" smtClean="0"/>
              <a:t>・</a:t>
            </a:r>
            <a:r>
              <a:rPr lang="ja-JP" altLang="en-US" sz="2400" dirty="0"/>
              <a:t>院内</a:t>
            </a:r>
            <a:r>
              <a:rPr lang="ja-JP" altLang="en-US" sz="2400" dirty="0" smtClean="0"/>
              <a:t>処方  </a:t>
            </a:r>
            <a:r>
              <a:rPr lang="en-US" altLang="ja-JP" sz="2400" dirty="0" smtClean="0"/>
              <a:t>163</a:t>
            </a:r>
            <a:r>
              <a:rPr lang="ja-JP" altLang="en-US" sz="2400" dirty="0" smtClean="0"/>
              <a:t>万円</a:t>
            </a:r>
            <a:endParaRPr lang="ja-JP" altLang="en-US" sz="2400" dirty="0"/>
          </a:p>
          <a:p>
            <a:pPr lvl="1"/>
            <a:r>
              <a:rPr lang="ja-JP" altLang="en-US" sz="2400" dirty="0"/>
              <a:t>個人</a:t>
            </a:r>
            <a:r>
              <a:rPr lang="ja-JP" altLang="en-US" sz="2400" dirty="0" smtClean="0"/>
              <a:t>・</a:t>
            </a:r>
            <a:r>
              <a:rPr lang="ja-JP" altLang="en-US" sz="2400" dirty="0"/>
              <a:t>院外処方　</a:t>
            </a:r>
            <a:r>
              <a:rPr lang="en-US" altLang="ja-JP" sz="2400" dirty="0" smtClean="0"/>
              <a:t>123</a:t>
            </a:r>
            <a:r>
              <a:rPr lang="ja-JP" altLang="en-US" sz="2400" dirty="0" smtClean="0"/>
              <a:t>万</a:t>
            </a:r>
            <a:r>
              <a:rPr lang="en-US" altLang="ja-JP" sz="2400" dirty="0" smtClean="0"/>
              <a:t>4</a:t>
            </a:r>
            <a:r>
              <a:rPr lang="ja-JP" altLang="en-US" sz="2400" dirty="0"/>
              <a:t>千円</a:t>
            </a:r>
          </a:p>
          <a:p>
            <a:r>
              <a:rPr lang="ja-JP" altLang="en-US" sz="2800" dirty="0"/>
              <a:t>歯　科</a:t>
            </a:r>
          </a:p>
          <a:p>
            <a:pPr lvl="1"/>
            <a:r>
              <a:rPr lang="ja-JP" altLang="en-US" sz="2400" dirty="0"/>
              <a:t>個人・院内技巧　</a:t>
            </a:r>
            <a:r>
              <a:rPr lang="en-US" altLang="ja-JP" sz="2400" dirty="0" smtClean="0"/>
              <a:t>71</a:t>
            </a:r>
            <a:r>
              <a:rPr lang="ja-JP" altLang="en-US" sz="2400" dirty="0" smtClean="0"/>
              <a:t>万</a:t>
            </a:r>
            <a:r>
              <a:rPr lang="en-US" altLang="ja-JP" sz="2400" dirty="0" smtClean="0"/>
              <a:t>1</a:t>
            </a:r>
            <a:r>
              <a:rPr lang="ja-JP" altLang="en-US" sz="2400" dirty="0"/>
              <a:t>千円</a:t>
            </a:r>
          </a:p>
          <a:p>
            <a:pPr lvl="1"/>
            <a:r>
              <a:rPr lang="ja-JP" altLang="en-US" sz="2400" dirty="0"/>
              <a:t>個人・技巧委託　</a:t>
            </a:r>
            <a:r>
              <a:rPr lang="en-US" altLang="ja-JP" sz="2400" dirty="0" smtClean="0"/>
              <a:t>67</a:t>
            </a:r>
            <a:r>
              <a:rPr lang="ja-JP" altLang="en-US" sz="2400" dirty="0" smtClean="0"/>
              <a:t>万</a:t>
            </a:r>
            <a:r>
              <a:rPr lang="en-US" altLang="ja-JP" sz="2400" dirty="0" smtClean="0"/>
              <a:t>8</a:t>
            </a:r>
            <a:r>
              <a:rPr lang="ja-JP" altLang="en-US" sz="2400" dirty="0"/>
              <a:t>千円</a:t>
            </a:r>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診療科別の損税の状況（年間）</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 name="テキスト ボックス 8"/>
          <p:cNvSpPr txBox="1"/>
          <p:nvPr/>
        </p:nvSpPr>
        <p:spPr>
          <a:xfrm>
            <a:off x="827584" y="6341258"/>
            <a:ext cx="8064896" cy="369332"/>
          </a:xfrm>
          <a:prstGeom prst="rect">
            <a:avLst/>
          </a:prstGeom>
          <a:noFill/>
        </p:spPr>
        <p:txBody>
          <a:bodyPr wrap="square" rtlCol="0">
            <a:spAutoFit/>
          </a:bodyPr>
          <a:lstStyle/>
          <a:p>
            <a:r>
              <a:rPr lang="ja-JP" altLang="en-US" sz="1800" dirty="0" smtClean="0"/>
              <a:t>「公益社団法人</a:t>
            </a:r>
            <a:r>
              <a:rPr lang="ja-JP" altLang="en-US" sz="1800" dirty="0"/>
              <a:t>日本医業経営コンサルタント</a:t>
            </a:r>
            <a:r>
              <a:rPr lang="ja-JP" altLang="en-US" sz="1800" dirty="0" smtClean="0"/>
              <a:t>協会：消費税</a:t>
            </a:r>
            <a:r>
              <a:rPr lang="ja-JP" altLang="en-US" sz="1800" dirty="0"/>
              <a:t>の実態調査</a:t>
            </a:r>
            <a:r>
              <a:rPr lang="ja-JP" altLang="en-US" sz="1800" dirty="0" smtClean="0"/>
              <a:t>報告」より</a:t>
            </a:r>
            <a:endParaRPr kumimoji="1" lang="ja-JP" altLang="en-US" sz="1800" dirty="0"/>
          </a:p>
        </p:txBody>
      </p:sp>
    </p:spTree>
    <p:extLst>
      <p:ext uri="{BB962C8B-B14F-4D97-AF65-F5344CB8AC3E}">
        <p14:creationId xmlns:p14="http://schemas.microsoft.com/office/powerpoint/2010/main" val="22217854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地域</a:t>
            </a:r>
            <a:r>
              <a:rPr lang="ja-JP" altLang="en-US" sz="2800" dirty="0">
                <a:latin typeface="+mj-ea"/>
                <a:ea typeface="+mj-ea"/>
              </a:rPr>
              <a:t>医療</a:t>
            </a:r>
            <a:r>
              <a:rPr lang="ja-JP" altLang="en-US" sz="2800" dirty="0" smtClean="0">
                <a:latin typeface="+mj-ea"/>
                <a:ea typeface="+mj-ea"/>
              </a:rPr>
              <a:t>指数</a:t>
            </a:r>
            <a:endParaRPr lang="en-US" altLang="ja-JP" sz="2800" dirty="0" smtClean="0">
              <a:latin typeface="+mj-ea"/>
              <a:ea typeface="+mj-ea"/>
            </a:endParaRPr>
          </a:p>
          <a:p>
            <a:pPr lvl="1" algn="just" eaLnBrk="1" hangingPunct="1">
              <a:lnSpc>
                <a:spcPct val="90000"/>
              </a:lnSpc>
            </a:pPr>
            <a:r>
              <a:rPr lang="ja-JP" altLang="en-US" sz="2400" dirty="0">
                <a:latin typeface="+mj-ea"/>
                <a:ea typeface="+mj-ea"/>
              </a:rPr>
              <a:t>在宅</a:t>
            </a:r>
            <a:r>
              <a:rPr lang="ja-JP" altLang="en-US" sz="2400" dirty="0" smtClean="0">
                <a:latin typeface="+mj-ea"/>
                <a:ea typeface="+mj-ea"/>
              </a:rPr>
              <a:t>医療への対応</a:t>
            </a:r>
            <a:endParaRPr lang="en-US" altLang="ja-JP" dirty="0">
              <a:latin typeface="+mj-ea"/>
              <a:ea typeface="+mj-ea"/>
            </a:endParaRPr>
          </a:p>
          <a:p>
            <a:pPr algn="just" eaLnBrk="1" hangingPunct="1">
              <a:lnSpc>
                <a:spcPct val="90000"/>
              </a:lnSpc>
            </a:pPr>
            <a:r>
              <a:rPr lang="ja-JP" altLang="en-US" sz="2800" dirty="0" smtClean="0">
                <a:latin typeface="+mj-ea"/>
                <a:ea typeface="+mj-ea"/>
              </a:rPr>
              <a:t>保険診療指数の創設</a:t>
            </a:r>
            <a:endParaRPr lang="en-US" altLang="ja-JP" sz="2800" dirty="0" smtClean="0">
              <a:latin typeface="+mj-ea"/>
              <a:ea typeface="+mj-ea"/>
            </a:endParaRPr>
          </a:p>
          <a:p>
            <a:pPr lvl="1" algn="just" eaLnBrk="1" hangingPunct="1">
              <a:lnSpc>
                <a:spcPct val="90000"/>
              </a:lnSpc>
            </a:pPr>
            <a:r>
              <a:rPr lang="ja-JP" altLang="en-US" sz="2400" dirty="0">
                <a:latin typeface="+mj-ea"/>
                <a:ea typeface="+mj-ea"/>
              </a:rPr>
              <a:t>データ</a:t>
            </a:r>
            <a:r>
              <a:rPr lang="ja-JP" altLang="en-US" sz="2400" dirty="0" smtClean="0">
                <a:latin typeface="+mj-ea"/>
                <a:ea typeface="+mj-ea"/>
              </a:rPr>
              <a:t>提出指数が名称変更</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指導医療官の派遣を新たに評価</a:t>
            </a:r>
            <a:endParaRPr lang="en-US" altLang="ja-JP" sz="2400" dirty="0" smtClean="0">
              <a:latin typeface="+mj-ea"/>
              <a:ea typeface="+mj-ea"/>
            </a:endParaRPr>
          </a:p>
          <a:p>
            <a:pPr lvl="2" algn="just" eaLnBrk="1" hangingPunct="1">
              <a:lnSpc>
                <a:spcPct val="90000"/>
              </a:lnSpc>
            </a:pPr>
            <a:r>
              <a:rPr lang="en-US" altLang="ja-JP" dirty="0" smtClean="0">
                <a:latin typeface="+mj-ea"/>
                <a:ea typeface="+mj-ea"/>
              </a:rPr>
              <a:t>Ⅰ</a:t>
            </a:r>
            <a:r>
              <a:rPr lang="ja-JP" altLang="en-US" dirty="0" smtClean="0">
                <a:latin typeface="+mj-ea"/>
                <a:ea typeface="+mj-ea"/>
              </a:rPr>
              <a:t>群病院を対象</a:t>
            </a:r>
            <a:endParaRPr lang="en-US" altLang="ja-JP" dirty="0" smtClean="0">
              <a:latin typeface="+mj-ea"/>
              <a:ea typeface="+mj-ea"/>
            </a:endParaRPr>
          </a:p>
          <a:p>
            <a:pPr lvl="2" algn="just" eaLnBrk="1" hangingPunct="1">
              <a:lnSpc>
                <a:spcPct val="90000"/>
              </a:lnSpc>
            </a:pPr>
            <a:r>
              <a:rPr lang="ja-JP" altLang="en-US" dirty="0" smtClean="0"/>
              <a:t>以下のいずれかを満たす</a:t>
            </a:r>
            <a:endParaRPr lang="en-US" altLang="ja-JP" dirty="0" smtClean="0"/>
          </a:p>
          <a:p>
            <a:pPr lvl="3" algn="just" eaLnBrk="1" hangingPunct="1">
              <a:lnSpc>
                <a:spcPct val="90000"/>
              </a:lnSpc>
            </a:pPr>
            <a:r>
              <a:rPr lang="ja-JP" altLang="en-US" sz="2400" dirty="0" smtClean="0"/>
              <a:t>医療</a:t>
            </a:r>
            <a:r>
              <a:rPr lang="ja-JP" altLang="en-US" sz="2400" dirty="0"/>
              <a:t>機関から出向し６カ月以上指導医療官として勤務している者が</a:t>
            </a:r>
            <a:r>
              <a:rPr lang="ja-JP" altLang="en-US" sz="2400" dirty="0" smtClean="0"/>
              <a:t>いる</a:t>
            </a:r>
            <a:endParaRPr lang="en-US" altLang="ja-JP" sz="2400" dirty="0" smtClean="0"/>
          </a:p>
          <a:p>
            <a:pPr lvl="3" algn="just" eaLnBrk="1" hangingPunct="1">
              <a:lnSpc>
                <a:spcPct val="90000"/>
              </a:lnSpc>
            </a:pPr>
            <a:r>
              <a:rPr lang="ja-JP" altLang="en-US" sz="2400" dirty="0" smtClean="0"/>
              <a:t>指導</a:t>
            </a:r>
            <a:r>
              <a:rPr lang="ja-JP" altLang="en-US" sz="2400" dirty="0"/>
              <a:t>医療官として勤務後、大学病院に復帰した日から１年以内の者が</a:t>
            </a:r>
            <a:r>
              <a:rPr lang="ja-JP" altLang="en-US" sz="2400" dirty="0" smtClean="0"/>
              <a:t>いる</a:t>
            </a:r>
            <a:endParaRPr lang="en-US" altLang="ja-JP" sz="1000" dirty="0" smtClean="0">
              <a:latin typeface="+mj-ea"/>
              <a:ea typeface="+mj-ea"/>
            </a:endParaRPr>
          </a:p>
          <a:p>
            <a:pPr algn="just" eaLnBrk="1" hangingPunct="1">
              <a:lnSpc>
                <a:spcPct val="90000"/>
              </a:lnSpc>
            </a:pPr>
            <a:r>
              <a:rPr lang="ja-JP" altLang="en-US" sz="2800" dirty="0" smtClean="0">
                <a:latin typeface="+mj-ea"/>
                <a:ea typeface="+mj-ea"/>
              </a:rPr>
              <a:t>その他</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高額薬剤対応の点数設定方式Ｄの拡大</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退院後３日以内の再入院の算定ルールを７日以内に</a:t>
            </a:r>
            <a:endParaRPr lang="en-US" altLang="ja-JP" sz="2400" dirty="0" smtClean="0">
              <a:latin typeface="+mj-ea"/>
              <a:ea typeface="+mj-ea"/>
            </a:endParaRPr>
          </a:p>
          <a:p>
            <a:pPr lvl="1" algn="just" eaLnBrk="1" hangingPunct="1">
              <a:lnSpc>
                <a:spcPct val="90000"/>
              </a:lnSpc>
            </a:pPr>
            <a:r>
              <a:rPr lang="ja-JP" altLang="en-US" sz="2400" dirty="0">
                <a:latin typeface="+mj-ea"/>
                <a:ea typeface="+mj-ea"/>
              </a:rPr>
              <a:t>退院</a:t>
            </a:r>
            <a:r>
              <a:rPr lang="ja-JP" altLang="en-US" sz="2400" dirty="0" smtClean="0">
                <a:latin typeface="+mj-ea"/>
                <a:ea typeface="+mj-ea"/>
              </a:rPr>
              <a:t>患者調査の様式１の記録方法の見直し　等</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ＤＰＣ</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ＤＰＣ</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76517593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その他</a:t>
            </a:r>
            <a:endParaRPr lang="en-US" altLang="ja-JP" sz="4000" dirty="0" smtClean="0"/>
          </a:p>
        </p:txBody>
      </p:sp>
    </p:spTree>
    <p:extLst>
      <p:ext uri="{BB962C8B-B14F-4D97-AF65-F5344CB8AC3E}">
        <p14:creationId xmlns:p14="http://schemas.microsoft.com/office/powerpoint/2010/main" val="8473273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a:latin typeface="+mj-ea"/>
              </a:rPr>
              <a:t>創傷処理・小児創傷処理</a:t>
            </a:r>
            <a:r>
              <a:rPr lang="en-US" altLang="ja-JP" sz="2800" dirty="0">
                <a:latin typeface="+mj-ea"/>
              </a:rPr>
              <a:t>】</a:t>
            </a:r>
            <a:r>
              <a:rPr lang="ja-JP" altLang="en-US" sz="2800" dirty="0">
                <a:latin typeface="+mj-ea"/>
              </a:rPr>
              <a:t>（６歳未満）</a:t>
            </a:r>
            <a:r>
              <a:rPr lang="en-US" altLang="ja-JP" sz="2800" dirty="0">
                <a:latin typeface="+mj-ea"/>
              </a:rPr>
              <a:t>】</a:t>
            </a:r>
          </a:p>
          <a:p>
            <a:pPr lvl="1" algn="just">
              <a:lnSpc>
                <a:spcPct val="90000"/>
              </a:lnSpc>
              <a:buSzPct val="80000"/>
            </a:pPr>
            <a:r>
              <a:rPr lang="ja-JP" altLang="en-US" sz="2400" dirty="0">
                <a:latin typeface="+mj-ea"/>
              </a:rPr>
              <a:t>創傷処理とは、切・刺・割創又は挫創に対して切除、結紮又は縫合を行う場合の第１回治療のことであり、第２診以後の手術創に対する処置はＪ</a:t>
            </a:r>
            <a:r>
              <a:rPr lang="en-US" altLang="ja-JP" sz="2400" dirty="0">
                <a:latin typeface="+mj-ea"/>
              </a:rPr>
              <a:t>000</a:t>
            </a:r>
            <a:r>
              <a:rPr lang="ja-JP" altLang="en-US" sz="2400" dirty="0">
                <a:latin typeface="+mj-ea"/>
              </a:rPr>
              <a:t>創傷処置により算定する。</a:t>
            </a:r>
            <a:r>
              <a:rPr lang="ja-JP" altLang="en-US" sz="2400" b="1" u="sng" dirty="0">
                <a:latin typeface="+mj-ea"/>
              </a:rPr>
              <a:t>なお、ここで筋肉、臓器に達するものとは、単に創傷の深さを指すものではなく、筋肉、臓器に何らかの処理を行った場合をいう。</a:t>
            </a:r>
          </a:p>
          <a:p>
            <a:pPr algn="just">
              <a:lnSpc>
                <a:spcPct val="90000"/>
              </a:lnSpc>
              <a:buSzPct val="80000"/>
            </a:pPr>
            <a:r>
              <a:rPr lang="ja-JP" altLang="en-US" sz="2800" dirty="0" smtClean="0">
                <a:latin typeface="+mj-ea"/>
              </a:rPr>
              <a:t>ＣＴ・ＭＲＩ</a:t>
            </a:r>
            <a:endParaRPr lang="ja-JP" altLang="en-US" sz="2800" dirty="0">
              <a:latin typeface="+mj-ea"/>
            </a:endParaRPr>
          </a:p>
          <a:p>
            <a:pPr lvl="1" algn="just">
              <a:lnSpc>
                <a:spcPct val="90000"/>
              </a:lnSpc>
              <a:buSzPct val="80000"/>
            </a:pPr>
            <a:r>
              <a:rPr lang="ja-JP" altLang="en-US" sz="2400" dirty="0">
                <a:latin typeface="+mj-ea"/>
              </a:rPr>
              <a:t>ＣＴ（</a:t>
            </a:r>
            <a:r>
              <a:rPr lang="en-US" altLang="ja-JP" sz="2400" dirty="0">
                <a:latin typeface="+mj-ea"/>
              </a:rPr>
              <a:t>64</a:t>
            </a:r>
            <a:r>
              <a:rPr lang="ja-JP" altLang="en-US" sz="2400" dirty="0">
                <a:latin typeface="+mj-ea"/>
              </a:rPr>
              <a:t>列以上）、ＭＲＩ（</a:t>
            </a:r>
            <a:r>
              <a:rPr lang="en-US" altLang="ja-JP" sz="2400" dirty="0">
                <a:latin typeface="+mj-ea"/>
              </a:rPr>
              <a:t>3</a:t>
            </a:r>
            <a:r>
              <a:rPr lang="ja-JP" altLang="en-US" sz="2400" dirty="0">
                <a:latin typeface="+mj-ea"/>
              </a:rPr>
              <a:t>テスラ以上）の評価</a:t>
            </a:r>
          </a:p>
          <a:p>
            <a:pPr lvl="1" algn="just">
              <a:lnSpc>
                <a:spcPct val="90000"/>
              </a:lnSpc>
              <a:buSzPct val="80000"/>
            </a:pPr>
            <a:r>
              <a:rPr lang="ja-JP" altLang="en-US" sz="2400" dirty="0">
                <a:latin typeface="+mj-ea"/>
              </a:rPr>
              <a:t>ＣＴ（</a:t>
            </a:r>
            <a:r>
              <a:rPr lang="en-US" altLang="ja-JP" sz="2400" dirty="0">
                <a:latin typeface="+mj-ea"/>
              </a:rPr>
              <a:t>64</a:t>
            </a:r>
            <a:r>
              <a:rPr lang="ja-JP" altLang="en-US" sz="2400" dirty="0">
                <a:latin typeface="+mj-ea"/>
              </a:rPr>
              <a:t>列未満）、ＭＲＩ（</a:t>
            </a:r>
            <a:r>
              <a:rPr lang="en-US" altLang="ja-JP" sz="2400" dirty="0">
                <a:latin typeface="+mj-ea"/>
              </a:rPr>
              <a:t>1.5</a:t>
            </a:r>
            <a:r>
              <a:rPr lang="ja-JP" altLang="en-US" sz="2400" dirty="0">
                <a:latin typeface="+mj-ea"/>
              </a:rPr>
              <a:t>テスラ未満）の見直し</a:t>
            </a:r>
          </a:p>
          <a:p>
            <a:pPr algn="just">
              <a:lnSpc>
                <a:spcPct val="90000"/>
              </a:lnSpc>
              <a:buSzPct val="80000"/>
            </a:pPr>
            <a:r>
              <a:rPr lang="ja-JP" altLang="en-US" sz="2800" dirty="0" smtClean="0">
                <a:latin typeface="+mj-ea"/>
              </a:rPr>
              <a:t>電子</a:t>
            </a:r>
            <a:r>
              <a:rPr lang="ja-JP" altLang="en-US" sz="2800" dirty="0">
                <a:latin typeface="+mj-ea"/>
              </a:rPr>
              <a:t>画像管理</a:t>
            </a:r>
            <a:r>
              <a:rPr lang="ja-JP" altLang="en-US" sz="2800" dirty="0" smtClean="0">
                <a:latin typeface="+mj-ea"/>
              </a:rPr>
              <a:t>加算</a:t>
            </a:r>
            <a:endParaRPr lang="ja-JP" altLang="en-US" sz="2800" dirty="0">
              <a:latin typeface="+mj-ea"/>
            </a:endParaRPr>
          </a:p>
          <a:p>
            <a:pPr lvl="1" algn="just">
              <a:lnSpc>
                <a:spcPct val="90000"/>
              </a:lnSpc>
              <a:buSzPct val="80000"/>
            </a:pPr>
            <a:r>
              <a:rPr lang="ja-JP" altLang="en-US" sz="2400" dirty="0">
                <a:latin typeface="+mj-ea"/>
              </a:rPr>
              <a:t>画像を電子化して管理及び保存した場合とは、</a:t>
            </a:r>
            <a:r>
              <a:rPr lang="ja-JP" altLang="en-US" sz="2400" b="1" u="sng" dirty="0">
                <a:latin typeface="+mj-ea"/>
              </a:rPr>
              <a:t>デジタル撮影した画像を</a:t>
            </a:r>
            <a:r>
              <a:rPr lang="ja-JP" altLang="en-US" sz="2400" dirty="0">
                <a:latin typeface="+mj-ea"/>
              </a:rPr>
              <a:t>電子媒体に保存して管理した場合をいい、フィルムへのプリントアウトを行った場合にも当該加算を算定することができるが、本加算を算定した場合には当該フィルムの費用は算定できない。</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8379652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小児科</a:t>
            </a:r>
            <a:r>
              <a:rPr lang="ja-JP" altLang="en-US" sz="2800" dirty="0">
                <a:latin typeface="+mj-ea"/>
              </a:rPr>
              <a:t>外来</a:t>
            </a:r>
            <a:r>
              <a:rPr lang="ja-JP" altLang="en-US" sz="2800" dirty="0" smtClean="0">
                <a:latin typeface="+mj-ea"/>
              </a:rPr>
              <a:t>診療料算定要件の見直し</a:t>
            </a:r>
            <a:endParaRPr lang="ja-JP" altLang="en-US" sz="2800" dirty="0">
              <a:latin typeface="+mj-ea"/>
            </a:endParaRPr>
          </a:p>
          <a:p>
            <a:pPr lvl="1" algn="just">
              <a:lnSpc>
                <a:spcPct val="90000"/>
              </a:lnSpc>
              <a:buSzPct val="80000"/>
            </a:pPr>
            <a:r>
              <a:rPr lang="ja-JP" altLang="en-US" sz="2400" dirty="0">
                <a:latin typeface="+mj-ea"/>
              </a:rPr>
              <a:t>３歳未満のすべての患者を対象とする。ただし、在宅療養指導管理料を算定している患者</a:t>
            </a:r>
            <a:r>
              <a:rPr lang="ja-JP" altLang="en-US" sz="2400" b="1" u="sng" dirty="0">
                <a:latin typeface="+mj-ea"/>
              </a:rPr>
              <a:t>及びパリビズマブを投与している患者</a:t>
            </a:r>
            <a:r>
              <a:rPr lang="en-US" altLang="ja-JP" sz="2400" b="1" u="sng" dirty="0">
                <a:latin typeface="+mj-ea"/>
              </a:rPr>
              <a:t>(</a:t>
            </a:r>
            <a:r>
              <a:rPr lang="ja-JP" altLang="en-US" sz="2400" b="1" u="sng" dirty="0">
                <a:latin typeface="+mj-ea"/>
              </a:rPr>
              <a:t>投与当日に限る</a:t>
            </a:r>
            <a:r>
              <a:rPr lang="en-US" altLang="ja-JP" sz="2400" b="1" u="sng" dirty="0">
                <a:latin typeface="+mj-ea"/>
              </a:rPr>
              <a:t>)</a:t>
            </a:r>
            <a:r>
              <a:rPr lang="ja-JP" altLang="en-US" sz="2400" dirty="0">
                <a:latin typeface="+mj-ea"/>
              </a:rPr>
              <a:t>については、小児科外来診療料の算定対象とはならない。</a:t>
            </a:r>
          </a:p>
          <a:p>
            <a:pPr algn="just">
              <a:lnSpc>
                <a:spcPct val="90000"/>
              </a:lnSpc>
              <a:buSzPct val="80000"/>
            </a:pPr>
            <a:endParaRPr lang="ja-JP" altLang="en-US" sz="2800" dirty="0">
              <a:latin typeface="+mj-ea"/>
            </a:endParaRPr>
          </a:p>
          <a:p>
            <a:pPr algn="just">
              <a:lnSpc>
                <a:spcPct val="90000"/>
              </a:lnSpc>
              <a:buSzPct val="80000"/>
            </a:pPr>
            <a:r>
              <a:rPr lang="ja-JP" altLang="en-US" sz="2800" dirty="0" smtClean="0">
                <a:latin typeface="+mj-ea"/>
              </a:rPr>
              <a:t>生活</a:t>
            </a:r>
            <a:r>
              <a:rPr lang="ja-JP" altLang="en-US" sz="2800" dirty="0">
                <a:latin typeface="+mj-ea"/>
              </a:rPr>
              <a:t>習慣病</a:t>
            </a:r>
            <a:r>
              <a:rPr lang="ja-JP" altLang="en-US" sz="2800" dirty="0" smtClean="0">
                <a:latin typeface="+mj-ea"/>
              </a:rPr>
              <a:t>管理料の算定要件の見直し</a:t>
            </a:r>
            <a:endParaRPr lang="en-US" altLang="ja-JP" sz="2800" dirty="0" smtClean="0">
              <a:latin typeface="+mj-ea"/>
            </a:endParaRPr>
          </a:p>
          <a:p>
            <a:pPr lvl="1" algn="just">
              <a:lnSpc>
                <a:spcPct val="90000"/>
              </a:lnSpc>
              <a:buSzPct val="80000"/>
            </a:pPr>
            <a:r>
              <a:rPr lang="ja-JP" altLang="en-US" sz="2400" dirty="0" smtClean="0"/>
              <a:t>院内</a:t>
            </a:r>
            <a:r>
              <a:rPr lang="ja-JP" altLang="en-US" sz="2400" dirty="0"/>
              <a:t>にて薬剤を処方する必要がない患者や他の医療機関において既に薬剤が処方されている患者について算定する区分を</a:t>
            </a:r>
            <a:r>
              <a:rPr lang="ja-JP" altLang="en-US" sz="2400" dirty="0" smtClean="0"/>
              <a:t>明確化</a:t>
            </a:r>
            <a:endParaRPr lang="en-US" altLang="ja-JP" sz="2400" dirty="0" smtClean="0"/>
          </a:p>
          <a:p>
            <a:pPr lvl="1" algn="just">
              <a:lnSpc>
                <a:spcPct val="90000"/>
              </a:lnSpc>
              <a:buSzPct val="80000"/>
            </a:pPr>
            <a:r>
              <a:rPr lang="ja-JP" altLang="en-US" sz="2400" dirty="0">
                <a:latin typeface="+mj-ea"/>
              </a:rPr>
              <a:t>算定要件</a:t>
            </a:r>
            <a:endParaRPr lang="en-US" altLang="ja-JP" sz="2400" dirty="0">
              <a:latin typeface="+mj-ea"/>
            </a:endParaRPr>
          </a:p>
          <a:p>
            <a:pPr lvl="2" algn="just">
              <a:lnSpc>
                <a:spcPct val="90000"/>
              </a:lnSpc>
              <a:buSzPct val="80000"/>
            </a:pPr>
            <a:r>
              <a:rPr lang="ja-JP" altLang="en-US" dirty="0" smtClean="0">
                <a:latin typeface="+mj-ea"/>
              </a:rPr>
              <a:t>なお</a:t>
            </a:r>
            <a:r>
              <a:rPr lang="ja-JP" altLang="en-US" dirty="0">
                <a:latin typeface="+mj-ea"/>
              </a:rPr>
              <a:t>、当該保険医療機関において院内処方を行わない場合は、「１」により算定</a:t>
            </a:r>
            <a:r>
              <a:rPr lang="ja-JP" altLang="en-US" dirty="0" smtClean="0">
                <a:latin typeface="+mj-ea"/>
              </a:rPr>
              <a:t>する</a:t>
            </a:r>
            <a:endParaRPr lang="ja-JP" altLang="en-US"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医学管理料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9741478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がん患者指導管理料</a:t>
            </a:r>
            <a:endParaRPr lang="en-US" altLang="ja-JP" sz="2800" dirty="0" smtClean="0">
              <a:latin typeface="+mj-ea"/>
            </a:endParaRPr>
          </a:p>
          <a:p>
            <a:pPr lvl="2" algn="just">
              <a:lnSpc>
                <a:spcPct val="90000"/>
              </a:lnSpc>
              <a:buSzPct val="80000"/>
            </a:pPr>
            <a:r>
              <a:rPr lang="ja-JP" altLang="en-US" dirty="0" smtClean="0">
                <a:latin typeface="+mj-ea"/>
              </a:rPr>
              <a:t>がん</a:t>
            </a:r>
            <a:r>
              <a:rPr lang="ja-JP" altLang="en-US" dirty="0">
                <a:latin typeface="+mj-ea"/>
              </a:rPr>
              <a:t>患者</a:t>
            </a:r>
            <a:r>
              <a:rPr lang="ja-JP" altLang="en-US" dirty="0" smtClean="0">
                <a:latin typeface="+mj-ea"/>
              </a:rPr>
              <a:t>カウンセリング料の名称変更と算定要件見直し</a:t>
            </a:r>
            <a:endParaRPr lang="ja-JP" altLang="en-US" dirty="0">
              <a:latin typeface="+mj-ea"/>
            </a:endParaRPr>
          </a:p>
          <a:p>
            <a:pPr lvl="1" algn="just">
              <a:lnSpc>
                <a:spcPct val="90000"/>
              </a:lnSpc>
              <a:buSzPct val="80000"/>
            </a:pPr>
            <a:r>
              <a:rPr lang="ja-JP" altLang="en-US" sz="2400" dirty="0" smtClean="0">
                <a:latin typeface="+mj-ea"/>
              </a:rPr>
              <a:t>１ </a:t>
            </a:r>
            <a:r>
              <a:rPr lang="ja-JP" altLang="en-US" sz="2400" dirty="0">
                <a:latin typeface="+mj-ea"/>
              </a:rPr>
              <a:t>医師が看護師と共同して治療方針等について話し合い、その内容を文書等により提供した</a:t>
            </a:r>
            <a:r>
              <a:rPr lang="ja-JP" altLang="en-US" sz="2400" dirty="0" smtClean="0">
                <a:latin typeface="+mj-ea"/>
              </a:rPr>
              <a:t>場合　</a:t>
            </a:r>
            <a:r>
              <a:rPr lang="en-US" altLang="ja-JP" sz="2400" dirty="0" smtClean="0">
                <a:latin typeface="+mj-ea"/>
              </a:rPr>
              <a:t>500</a:t>
            </a:r>
            <a:r>
              <a:rPr lang="ja-JP" altLang="en-US" sz="2400" dirty="0">
                <a:latin typeface="+mj-ea"/>
              </a:rPr>
              <a:t>点</a:t>
            </a:r>
          </a:p>
          <a:p>
            <a:pPr lvl="1" algn="just">
              <a:lnSpc>
                <a:spcPct val="90000"/>
              </a:lnSpc>
              <a:buSzPct val="80000"/>
            </a:pPr>
            <a:r>
              <a:rPr lang="ja-JP" altLang="en-US" sz="2400" dirty="0">
                <a:latin typeface="+mj-ea"/>
              </a:rPr>
              <a:t>２ 医師又は看護師が心理的不安を軽減するための面接を行った</a:t>
            </a:r>
            <a:r>
              <a:rPr lang="ja-JP" altLang="en-US" sz="2400" dirty="0" smtClean="0">
                <a:latin typeface="+mj-ea"/>
              </a:rPr>
              <a:t>場合　　○点</a:t>
            </a:r>
            <a:r>
              <a:rPr lang="en-US" altLang="ja-JP" sz="2400" dirty="0">
                <a:latin typeface="+mj-ea"/>
              </a:rPr>
              <a:t>(</a:t>
            </a:r>
            <a:r>
              <a:rPr lang="ja-JP" altLang="en-US" sz="2400" dirty="0">
                <a:latin typeface="+mj-ea"/>
              </a:rPr>
              <a:t>新</a:t>
            </a:r>
            <a:r>
              <a:rPr lang="en-US" altLang="ja-JP" sz="2400" dirty="0">
                <a:latin typeface="+mj-ea"/>
              </a:rPr>
              <a:t>)</a:t>
            </a:r>
          </a:p>
          <a:p>
            <a:pPr lvl="1" algn="just">
              <a:lnSpc>
                <a:spcPct val="90000"/>
              </a:lnSpc>
              <a:buSzPct val="80000"/>
            </a:pPr>
            <a:r>
              <a:rPr lang="ja-JP" altLang="en-US" sz="2400" dirty="0">
                <a:latin typeface="+mj-ea"/>
              </a:rPr>
              <a:t>３ 医師又は薬剤師が抗悪性腫瘍剤の投薬又は注射の必要性等について文書により説明を行った</a:t>
            </a:r>
            <a:r>
              <a:rPr lang="ja-JP" altLang="en-US" sz="2400" dirty="0" smtClean="0">
                <a:latin typeface="+mj-ea"/>
              </a:rPr>
              <a:t>場合　　○点</a:t>
            </a:r>
            <a:r>
              <a:rPr lang="en-US" altLang="ja-JP" sz="2400" dirty="0">
                <a:latin typeface="+mj-ea"/>
              </a:rPr>
              <a:t>(</a:t>
            </a:r>
            <a:r>
              <a:rPr lang="ja-JP" altLang="en-US" sz="2400" dirty="0">
                <a:latin typeface="+mj-ea"/>
              </a:rPr>
              <a:t>新</a:t>
            </a:r>
            <a:r>
              <a:rPr lang="en-US" altLang="ja-JP" sz="2400" dirty="0" smtClean="0">
                <a:latin typeface="+mj-ea"/>
              </a:rPr>
              <a:t>)</a:t>
            </a:r>
            <a:endParaRPr lang="en-US" altLang="ja-JP"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医学管理料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648110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がん患者指導管理料</a:t>
            </a:r>
            <a:endParaRPr lang="en-US" altLang="ja-JP" sz="2800" dirty="0" smtClean="0">
              <a:latin typeface="+mj-ea"/>
            </a:endParaRPr>
          </a:p>
          <a:p>
            <a:pPr algn="just">
              <a:lnSpc>
                <a:spcPct val="90000"/>
              </a:lnSpc>
              <a:buSzPct val="80000"/>
            </a:pPr>
            <a:r>
              <a:rPr lang="ja-JP" altLang="en-US" sz="2800" dirty="0" smtClean="0">
                <a:latin typeface="+mj-ea"/>
              </a:rPr>
              <a:t>算定要件</a:t>
            </a:r>
            <a:endParaRPr lang="ja-JP" altLang="en-US" sz="2800" dirty="0">
              <a:latin typeface="+mj-ea"/>
            </a:endParaRPr>
          </a:p>
          <a:p>
            <a:pPr lvl="1" algn="just">
              <a:lnSpc>
                <a:spcPct val="90000"/>
              </a:lnSpc>
              <a:buSzPct val="80000"/>
            </a:pPr>
            <a:r>
              <a:rPr lang="ja-JP" altLang="en-US" sz="2400" dirty="0">
                <a:latin typeface="+mj-ea"/>
              </a:rPr>
              <a:t>２ 医師又は看護師が心理的不安を軽減するための面接を行った場合</a:t>
            </a:r>
          </a:p>
          <a:p>
            <a:pPr lvl="2" algn="just">
              <a:lnSpc>
                <a:spcPct val="90000"/>
              </a:lnSpc>
              <a:buSzPct val="80000"/>
            </a:pPr>
            <a:r>
              <a:rPr lang="ja-JP" altLang="en-US" dirty="0">
                <a:latin typeface="+mj-ea"/>
              </a:rPr>
              <a:t>がんと診断された患者であって継続して治療を行うものに対して、当該患者の同意を得て、当該保険医療機関の保険医又は医師の指示に基づき看護師が、患者の心理的不安を軽減するための指導を実施した場合に、○回に限り算定する</a:t>
            </a:r>
            <a:r>
              <a:rPr lang="ja-JP" altLang="en-US" dirty="0" smtClean="0">
                <a:latin typeface="+mj-ea"/>
              </a:rPr>
              <a:t>。</a:t>
            </a:r>
            <a:endParaRPr lang="ja-JP" altLang="en-US" sz="2000" dirty="0">
              <a:latin typeface="+mj-ea"/>
            </a:endParaRPr>
          </a:p>
          <a:p>
            <a:pPr lvl="1" algn="just">
              <a:lnSpc>
                <a:spcPct val="90000"/>
              </a:lnSpc>
              <a:buSzPct val="80000"/>
            </a:pPr>
            <a:r>
              <a:rPr lang="ja-JP" altLang="en-US" sz="2400" dirty="0">
                <a:latin typeface="+mj-ea"/>
              </a:rPr>
              <a:t>３ 医師又は薬剤師が抗悪性腫瘍剤の投薬又は注射の必要性等について文書により説明を行った場合</a:t>
            </a:r>
          </a:p>
          <a:p>
            <a:pPr lvl="2" algn="just">
              <a:lnSpc>
                <a:spcPct val="90000"/>
              </a:lnSpc>
              <a:buSzPct val="80000"/>
            </a:pPr>
            <a:r>
              <a:rPr lang="ja-JP" altLang="en-US" dirty="0">
                <a:latin typeface="+mj-ea"/>
              </a:rPr>
              <a:t>がんと診断された患者であって継続して抗悪性腫瘍剤の投薬又は注射を実施されているもの（予定を含む）に対して、当該患者の同意を得て、当該保険医療機関の保険医または医師の指示に基づき薬剤師が、抗悪性腫瘍剤の投薬又は注射の必要性等について文書により説明等を行った場合に、○回に限り算定する</a:t>
            </a:r>
            <a:r>
              <a:rPr lang="ja-JP" altLang="en-US" dirty="0" smtClean="0">
                <a:latin typeface="+mj-ea"/>
              </a:rPr>
              <a:t>。</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医学管理料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7835782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がん患者指導管理料</a:t>
            </a:r>
            <a:endParaRPr lang="en-US" altLang="ja-JP" sz="2800" dirty="0" smtClean="0">
              <a:latin typeface="+mj-ea"/>
            </a:endParaRPr>
          </a:p>
          <a:p>
            <a:pPr algn="just">
              <a:lnSpc>
                <a:spcPct val="90000"/>
              </a:lnSpc>
              <a:buSzPct val="80000"/>
            </a:pPr>
            <a:r>
              <a:rPr lang="ja-JP" altLang="en-US" sz="2800" dirty="0" smtClean="0">
                <a:latin typeface="+mj-ea"/>
              </a:rPr>
              <a:t>施設基準</a:t>
            </a:r>
            <a:endParaRPr lang="ja-JP" altLang="en-US" sz="2800" dirty="0">
              <a:latin typeface="+mj-ea"/>
            </a:endParaRPr>
          </a:p>
          <a:p>
            <a:pPr lvl="1" algn="just">
              <a:lnSpc>
                <a:spcPct val="90000"/>
              </a:lnSpc>
              <a:buSzPct val="80000"/>
            </a:pPr>
            <a:r>
              <a:rPr lang="ja-JP" altLang="en-US" sz="2400" dirty="0" smtClean="0">
                <a:latin typeface="+mj-ea"/>
              </a:rPr>
              <a:t>２ </a:t>
            </a:r>
            <a:r>
              <a:rPr lang="ja-JP" altLang="en-US" sz="2400" dirty="0">
                <a:latin typeface="+mj-ea"/>
              </a:rPr>
              <a:t>医師又は看護師が心理的不安を軽減するための面接を行った場合</a:t>
            </a:r>
          </a:p>
          <a:p>
            <a:pPr lvl="2" algn="just">
              <a:lnSpc>
                <a:spcPct val="90000"/>
              </a:lnSpc>
              <a:buSzPct val="80000"/>
            </a:pPr>
            <a:r>
              <a:rPr lang="ja-JP" altLang="en-US" dirty="0" smtClean="0">
                <a:latin typeface="+mj-ea"/>
              </a:rPr>
              <a:t>① 当該</a:t>
            </a:r>
            <a:r>
              <a:rPr lang="ja-JP" altLang="en-US" dirty="0">
                <a:latin typeface="+mj-ea"/>
              </a:rPr>
              <a:t>保険医療機関に、緩和ケアの研修を修了した医師及び専任の看護師がそれぞれ○名以上配置されていること。</a:t>
            </a:r>
          </a:p>
          <a:p>
            <a:pPr lvl="2" algn="just">
              <a:lnSpc>
                <a:spcPct val="90000"/>
              </a:lnSpc>
              <a:buSzPct val="80000"/>
            </a:pPr>
            <a:r>
              <a:rPr lang="ja-JP" altLang="en-US" dirty="0">
                <a:latin typeface="+mj-ea"/>
              </a:rPr>
              <a:t>② ①に掲げる看護師は、○年以上がん患者の看護に従事した経験を有し、がん患者へのカウンセリング等に係る適切な研修を修了した者であること。</a:t>
            </a:r>
          </a:p>
          <a:p>
            <a:pPr lvl="2" algn="just">
              <a:lnSpc>
                <a:spcPct val="90000"/>
              </a:lnSpc>
              <a:buSzPct val="80000"/>
            </a:pPr>
            <a:r>
              <a:rPr lang="ja-JP" altLang="en-US" dirty="0">
                <a:latin typeface="+mj-ea"/>
              </a:rPr>
              <a:t>③ 患者の希望に応じて、患者の心理状況及びプライバシーに十分配慮した構造の個室を使用できるように備えていること</a:t>
            </a:r>
            <a:r>
              <a:rPr lang="ja-JP" altLang="en-US" dirty="0" smtClean="0">
                <a:latin typeface="+mj-ea"/>
              </a:rPr>
              <a:t>。</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医学管理料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27445022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がん患者指導管理料</a:t>
            </a:r>
            <a:endParaRPr lang="en-US" altLang="ja-JP" sz="2800" dirty="0" smtClean="0">
              <a:latin typeface="+mj-ea"/>
            </a:endParaRPr>
          </a:p>
          <a:p>
            <a:pPr algn="just">
              <a:lnSpc>
                <a:spcPct val="90000"/>
              </a:lnSpc>
              <a:buSzPct val="80000"/>
            </a:pPr>
            <a:r>
              <a:rPr lang="ja-JP" altLang="en-US" sz="2800" dirty="0" smtClean="0">
                <a:latin typeface="+mj-ea"/>
              </a:rPr>
              <a:t>施設基準</a:t>
            </a:r>
            <a:endParaRPr lang="ja-JP" altLang="en-US" sz="2800" dirty="0">
              <a:latin typeface="+mj-ea"/>
            </a:endParaRPr>
          </a:p>
          <a:p>
            <a:pPr lvl="1" algn="just">
              <a:lnSpc>
                <a:spcPct val="90000"/>
              </a:lnSpc>
              <a:buSzPct val="80000"/>
            </a:pPr>
            <a:r>
              <a:rPr lang="ja-JP" altLang="en-US" sz="2400" dirty="0" smtClean="0">
                <a:latin typeface="+mj-ea"/>
              </a:rPr>
              <a:t>３ </a:t>
            </a:r>
            <a:r>
              <a:rPr lang="ja-JP" altLang="en-US" sz="2400" dirty="0">
                <a:latin typeface="+mj-ea"/>
              </a:rPr>
              <a:t>医師又は薬剤師が抗悪性腫瘍剤の投薬又は注射の必要性等について文書により説明を行った場合</a:t>
            </a:r>
          </a:p>
          <a:p>
            <a:pPr lvl="2" algn="just">
              <a:lnSpc>
                <a:spcPct val="90000"/>
              </a:lnSpc>
              <a:buSzPct val="80000"/>
            </a:pPr>
            <a:r>
              <a:rPr lang="ja-JP" altLang="en-US" dirty="0">
                <a:latin typeface="+mj-ea"/>
              </a:rPr>
              <a:t>① 当該保険医療機関に、化学療法の経験を○年以上有する医師及び専任の薬剤師がそれぞれ○名以上配置されていること。</a:t>
            </a:r>
          </a:p>
          <a:p>
            <a:pPr lvl="2" algn="just">
              <a:lnSpc>
                <a:spcPct val="90000"/>
              </a:lnSpc>
              <a:buSzPct val="80000"/>
            </a:pPr>
            <a:r>
              <a:rPr lang="ja-JP" altLang="en-US" dirty="0">
                <a:latin typeface="+mj-ea"/>
              </a:rPr>
              <a:t>② ①に掲げる薬剤師は、○年以上化学療法に係る業務に従事した経験を有し、がんに係る適切な研修を修了し、がん患者に対する薬剤管理指導の十分な実績を有する者であること。</a:t>
            </a:r>
          </a:p>
          <a:p>
            <a:pPr lvl="2" algn="just">
              <a:lnSpc>
                <a:spcPct val="90000"/>
              </a:lnSpc>
              <a:buSzPct val="80000"/>
            </a:pPr>
            <a:r>
              <a:rPr lang="ja-JP" altLang="en-US" dirty="0">
                <a:latin typeface="+mj-ea"/>
              </a:rPr>
              <a:t>③ 患者の希望に応じて、患者の心理状況及びプライバシーに十分配慮した構造の個室を使用できるように備えていること。</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医学管理料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574700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慢性</a:t>
            </a:r>
            <a:r>
              <a:rPr lang="ja-JP" altLang="en-US" sz="2800" dirty="0">
                <a:latin typeface="+mj-ea"/>
              </a:rPr>
              <a:t>維持透析患者外来医学</a:t>
            </a:r>
            <a:r>
              <a:rPr lang="ja-JP" altLang="en-US" sz="2800" dirty="0" smtClean="0">
                <a:latin typeface="+mj-ea"/>
              </a:rPr>
              <a:t>管理料　　　</a:t>
            </a:r>
            <a:r>
              <a:rPr lang="en-US" altLang="ja-JP" sz="2800" dirty="0" smtClean="0">
                <a:latin typeface="+mj-ea"/>
              </a:rPr>
              <a:t> </a:t>
            </a:r>
            <a:r>
              <a:rPr lang="en-US" altLang="ja-JP" sz="2800" dirty="0">
                <a:latin typeface="+mj-ea"/>
              </a:rPr>
              <a:t>○</a:t>
            </a:r>
            <a:r>
              <a:rPr lang="ja-JP" altLang="en-US" sz="2800" dirty="0">
                <a:latin typeface="+mj-ea"/>
              </a:rPr>
              <a:t>点</a:t>
            </a:r>
            <a:r>
              <a:rPr lang="en-US" altLang="ja-JP" sz="2800" dirty="0">
                <a:latin typeface="+mj-ea"/>
              </a:rPr>
              <a:t>(</a:t>
            </a:r>
            <a:r>
              <a:rPr lang="ja-JP" altLang="en-US" sz="2800" dirty="0">
                <a:latin typeface="+mj-ea"/>
              </a:rPr>
              <a:t>改</a:t>
            </a:r>
            <a:r>
              <a:rPr lang="en-US" altLang="ja-JP" sz="2800" dirty="0">
                <a:latin typeface="+mj-ea"/>
              </a:rPr>
              <a:t>)</a:t>
            </a:r>
          </a:p>
          <a:p>
            <a:pPr algn="just">
              <a:lnSpc>
                <a:spcPct val="90000"/>
              </a:lnSpc>
              <a:buSzPct val="80000"/>
            </a:pPr>
            <a:r>
              <a:rPr lang="ja-JP" altLang="en-US" sz="2800" dirty="0" smtClean="0">
                <a:latin typeface="+mj-ea"/>
              </a:rPr>
              <a:t>包括項目の拡大</a:t>
            </a:r>
            <a:endParaRPr lang="en-US" altLang="ja-JP" sz="2800" dirty="0" smtClean="0">
              <a:latin typeface="+mj-ea"/>
            </a:endParaRPr>
          </a:p>
          <a:p>
            <a:pPr lvl="1" algn="just">
              <a:lnSpc>
                <a:spcPct val="90000"/>
              </a:lnSpc>
              <a:buSzPct val="80000"/>
            </a:pPr>
            <a:r>
              <a:rPr lang="ja-JP" altLang="en-US" sz="2400" dirty="0" smtClean="0">
                <a:latin typeface="+mj-ea"/>
              </a:rPr>
              <a:t>赤血球</a:t>
            </a:r>
            <a:r>
              <a:rPr lang="ja-JP" altLang="en-US" sz="2400" dirty="0">
                <a:latin typeface="+mj-ea"/>
              </a:rPr>
              <a:t>沈降速度（</a:t>
            </a:r>
            <a:r>
              <a:rPr lang="en-US" altLang="ja-JP" sz="2400" dirty="0">
                <a:latin typeface="+mj-ea"/>
              </a:rPr>
              <a:t>ESR</a:t>
            </a:r>
            <a:r>
              <a:rPr lang="ja-JP" altLang="en-US" sz="2400" dirty="0">
                <a:latin typeface="+mj-ea"/>
              </a:rPr>
              <a:t>）、網赤血球数、末梢血液一般検査、末梢血液像（自動機械法）、末梢血液像（鏡検法）</a:t>
            </a:r>
            <a:r>
              <a:rPr lang="ja-JP" altLang="en-US" sz="2400" b="1" u="sng" dirty="0">
                <a:latin typeface="+mj-ea"/>
              </a:rPr>
              <a:t>、ヘモグロビン</a:t>
            </a:r>
            <a:r>
              <a:rPr lang="en-US" altLang="ja-JP" sz="2400" b="1" u="sng" dirty="0">
                <a:latin typeface="+mj-ea"/>
              </a:rPr>
              <a:t>A1c</a:t>
            </a:r>
            <a:r>
              <a:rPr lang="ja-JP" altLang="en-US" sz="2400" b="1" u="sng" dirty="0">
                <a:latin typeface="+mj-ea"/>
              </a:rPr>
              <a:t>（</a:t>
            </a:r>
            <a:r>
              <a:rPr lang="en-US" altLang="ja-JP" sz="2400" b="1" u="sng" dirty="0">
                <a:latin typeface="+mj-ea"/>
              </a:rPr>
              <a:t>HbA1c</a:t>
            </a:r>
            <a:r>
              <a:rPr lang="ja-JP" altLang="en-US" sz="2400" b="1" u="sng" dirty="0" smtClean="0">
                <a:latin typeface="+mj-ea"/>
              </a:rPr>
              <a:t>）</a:t>
            </a:r>
            <a:endParaRPr lang="en-US" altLang="ja-JP" sz="2400" b="1" u="sng" dirty="0" smtClean="0">
              <a:latin typeface="+mj-ea"/>
            </a:endParaRPr>
          </a:p>
          <a:p>
            <a:pPr lvl="1" algn="just">
              <a:lnSpc>
                <a:spcPct val="90000"/>
              </a:lnSpc>
              <a:buSzPct val="80000"/>
            </a:pPr>
            <a:endParaRPr lang="ja-JP" altLang="en-US" sz="2400" dirty="0">
              <a:latin typeface="+mj-ea"/>
            </a:endParaRPr>
          </a:p>
          <a:p>
            <a:pPr algn="just">
              <a:lnSpc>
                <a:spcPct val="90000"/>
              </a:lnSpc>
              <a:buSzPct val="80000"/>
            </a:pPr>
            <a:r>
              <a:rPr lang="ja-JP" altLang="en-US" sz="2800" dirty="0" smtClean="0">
                <a:latin typeface="+mj-ea"/>
              </a:rPr>
              <a:t>人工腎臓（</a:t>
            </a:r>
            <a:r>
              <a:rPr lang="ja-JP" altLang="en-US" sz="2800" dirty="0">
                <a:latin typeface="+mj-ea"/>
              </a:rPr>
              <a:t>１日につき</a:t>
            </a:r>
            <a:r>
              <a:rPr lang="ja-JP" altLang="en-US" sz="2800" dirty="0" smtClean="0">
                <a:latin typeface="+mj-ea"/>
              </a:rPr>
              <a:t>）　の見直し</a:t>
            </a:r>
            <a:endParaRPr lang="ja-JP" altLang="en-US" sz="2800" dirty="0">
              <a:latin typeface="+mj-ea"/>
            </a:endParaRPr>
          </a:p>
          <a:p>
            <a:pPr lvl="1" algn="just">
              <a:lnSpc>
                <a:spcPct val="90000"/>
              </a:lnSpc>
              <a:buSzPct val="80000"/>
            </a:pPr>
            <a:r>
              <a:rPr lang="ja-JP" altLang="en-US" sz="2400" dirty="0">
                <a:latin typeface="+mj-ea"/>
              </a:rPr>
              <a:t>１ 慢性維持透析を行った場合</a:t>
            </a:r>
          </a:p>
          <a:p>
            <a:pPr lvl="2" algn="just">
              <a:lnSpc>
                <a:spcPct val="90000"/>
              </a:lnSpc>
              <a:buSzPct val="80000"/>
            </a:pPr>
            <a:r>
              <a:rPr lang="ja-JP" altLang="en-US" dirty="0">
                <a:latin typeface="+mj-ea"/>
              </a:rPr>
              <a:t>イ ４時間未満の</a:t>
            </a:r>
            <a:r>
              <a:rPr lang="ja-JP" altLang="en-US" dirty="0" smtClean="0">
                <a:latin typeface="+mj-ea"/>
              </a:rPr>
              <a:t>場合　　○点</a:t>
            </a:r>
            <a:r>
              <a:rPr lang="en-US" altLang="ja-JP" dirty="0">
                <a:latin typeface="+mj-ea"/>
              </a:rPr>
              <a:t>(</a:t>
            </a:r>
            <a:r>
              <a:rPr lang="ja-JP" altLang="en-US" dirty="0">
                <a:latin typeface="+mj-ea"/>
              </a:rPr>
              <a:t>改</a:t>
            </a:r>
            <a:r>
              <a:rPr lang="en-US" altLang="ja-JP" dirty="0">
                <a:latin typeface="+mj-ea"/>
              </a:rPr>
              <a:t>)</a:t>
            </a:r>
          </a:p>
          <a:p>
            <a:pPr lvl="2" algn="just">
              <a:lnSpc>
                <a:spcPct val="90000"/>
              </a:lnSpc>
              <a:buSzPct val="80000"/>
            </a:pPr>
            <a:r>
              <a:rPr lang="ja-JP" altLang="en-US" dirty="0">
                <a:latin typeface="+mj-ea"/>
              </a:rPr>
              <a:t>ロ ４時間以上５時間未満の</a:t>
            </a:r>
            <a:r>
              <a:rPr lang="ja-JP" altLang="en-US" dirty="0" smtClean="0">
                <a:latin typeface="+mj-ea"/>
              </a:rPr>
              <a:t>場合　　○点</a:t>
            </a:r>
            <a:r>
              <a:rPr lang="en-US" altLang="ja-JP" dirty="0">
                <a:latin typeface="+mj-ea"/>
              </a:rPr>
              <a:t>(</a:t>
            </a:r>
            <a:r>
              <a:rPr lang="ja-JP" altLang="en-US" dirty="0">
                <a:latin typeface="+mj-ea"/>
              </a:rPr>
              <a:t>改</a:t>
            </a:r>
            <a:r>
              <a:rPr lang="en-US" altLang="ja-JP" dirty="0">
                <a:latin typeface="+mj-ea"/>
              </a:rPr>
              <a:t>)</a:t>
            </a:r>
          </a:p>
          <a:p>
            <a:pPr lvl="2" algn="just">
              <a:lnSpc>
                <a:spcPct val="90000"/>
              </a:lnSpc>
              <a:buSzPct val="80000"/>
            </a:pPr>
            <a:r>
              <a:rPr lang="ja-JP" altLang="en-US" dirty="0">
                <a:latin typeface="+mj-ea"/>
              </a:rPr>
              <a:t>ハ ５時間以上の</a:t>
            </a:r>
            <a:r>
              <a:rPr lang="ja-JP" altLang="en-US" dirty="0" smtClean="0">
                <a:latin typeface="+mj-ea"/>
              </a:rPr>
              <a:t>場合　　○点</a:t>
            </a:r>
            <a:r>
              <a:rPr lang="en-US" altLang="ja-JP" dirty="0">
                <a:latin typeface="+mj-ea"/>
              </a:rPr>
              <a:t>(</a:t>
            </a:r>
            <a:r>
              <a:rPr lang="ja-JP" altLang="en-US" dirty="0">
                <a:latin typeface="+mj-ea"/>
              </a:rPr>
              <a:t>改</a:t>
            </a:r>
            <a:r>
              <a:rPr lang="en-US" altLang="ja-JP" dirty="0">
                <a:latin typeface="+mj-ea"/>
              </a:rPr>
              <a:t>)</a:t>
            </a:r>
          </a:p>
          <a:p>
            <a:pPr lvl="1" algn="just">
              <a:lnSpc>
                <a:spcPct val="90000"/>
              </a:lnSpc>
              <a:buSzPct val="80000"/>
            </a:pPr>
            <a:r>
              <a:rPr lang="ja-JP" altLang="en-US" sz="2400" dirty="0">
                <a:latin typeface="+mj-ea"/>
              </a:rPr>
              <a:t>２ 慢性維持透析濾過（複雑なもの）を行った場合 ○点</a:t>
            </a:r>
            <a:r>
              <a:rPr lang="en-US" altLang="ja-JP" sz="2400" dirty="0">
                <a:latin typeface="+mj-ea"/>
              </a:rPr>
              <a:t>(</a:t>
            </a:r>
            <a:r>
              <a:rPr lang="ja-JP" altLang="en-US" sz="2400" dirty="0">
                <a:latin typeface="+mj-ea"/>
              </a:rPr>
              <a:t>改</a:t>
            </a:r>
            <a:r>
              <a:rPr lang="en-US" altLang="ja-JP" sz="2400" dirty="0" smtClean="0">
                <a:latin typeface="+mj-ea"/>
              </a:rPr>
              <a:t>)</a:t>
            </a:r>
            <a:endParaRPr lang="en-US" altLang="ja-JP"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透析関連</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9470258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血漿</a:t>
            </a:r>
            <a:r>
              <a:rPr lang="ja-JP" altLang="en-US" sz="2800" dirty="0">
                <a:latin typeface="+mj-ea"/>
              </a:rPr>
              <a:t>交換</a:t>
            </a:r>
            <a:r>
              <a:rPr lang="ja-JP" altLang="en-US" sz="2800" dirty="0" smtClean="0">
                <a:latin typeface="+mj-ea"/>
              </a:rPr>
              <a:t>療法（</a:t>
            </a:r>
            <a:r>
              <a:rPr lang="ja-JP" altLang="en-US" sz="2800" dirty="0">
                <a:latin typeface="+mj-ea"/>
              </a:rPr>
              <a:t>１日につき</a:t>
            </a:r>
            <a:r>
              <a:rPr lang="ja-JP" altLang="en-US" sz="2800" dirty="0" smtClean="0">
                <a:latin typeface="+mj-ea"/>
              </a:rPr>
              <a:t>）の算定要件追加</a:t>
            </a:r>
            <a:endParaRPr lang="en-US" altLang="ja-JP" sz="2800" dirty="0" smtClean="0">
              <a:latin typeface="+mj-ea"/>
            </a:endParaRPr>
          </a:p>
          <a:p>
            <a:pPr lvl="1" algn="just">
              <a:lnSpc>
                <a:spcPct val="90000"/>
              </a:lnSpc>
              <a:buSzPct val="80000"/>
            </a:pPr>
            <a:r>
              <a:rPr lang="ja-JP" altLang="en-US" sz="2400" dirty="0" smtClean="0">
                <a:latin typeface="+mj-ea"/>
              </a:rPr>
              <a:t>当該</a:t>
            </a:r>
            <a:r>
              <a:rPr lang="ja-JP" altLang="en-US" sz="2400" dirty="0">
                <a:latin typeface="+mj-ea"/>
              </a:rPr>
              <a:t>療法の対象となる溶血性尿毒症症候群の実施回数は一連につき ○回を限度として算定する。</a:t>
            </a:r>
          </a:p>
          <a:p>
            <a:pPr algn="just">
              <a:lnSpc>
                <a:spcPct val="90000"/>
              </a:lnSpc>
              <a:buSzPct val="80000"/>
            </a:pPr>
            <a:endParaRPr lang="en-US" altLang="ja-JP" sz="2800" dirty="0" smtClean="0">
              <a:latin typeface="+mj-ea"/>
            </a:endParaRPr>
          </a:p>
          <a:p>
            <a:pPr algn="just">
              <a:lnSpc>
                <a:spcPct val="90000"/>
              </a:lnSpc>
              <a:buSzPct val="80000"/>
            </a:pPr>
            <a:r>
              <a:rPr lang="en-US" altLang="ja-JP" sz="2800" dirty="0" smtClean="0">
                <a:latin typeface="+mj-ea"/>
              </a:rPr>
              <a:t>(</a:t>
            </a:r>
            <a:r>
              <a:rPr lang="ja-JP" altLang="en-US" sz="2800" dirty="0" smtClean="0">
                <a:latin typeface="+mj-ea"/>
              </a:rPr>
              <a:t>新</a:t>
            </a:r>
            <a:r>
              <a:rPr lang="en-US" altLang="ja-JP" sz="2800" dirty="0" smtClean="0">
                <a:latin typeface="+mj-ea"/>
              </a:rPr>
              <a:t>) </a:t>
            </a:r>
            <a:r>
              <a:rPr lang="ja-JP" altLang="en-US" sz="2800" dirty="0" smtClean="0">
                <a:latin typeface="+mj-ea"/>
              </a:rPr>
              <a:t>慢性維持透析管理加算 ○点（１日につき）</a:t>
            </a:r>
          </a:p>
          <a:p>
            <a:pPr lvl="1" algn="just">
              <a:lnSpc>
                <a:spcPct val="90000"/>
              </a:lnSpc>
              <a:buSzPct val="80000"/>
            </a:pPr>
            <a:r>
              <a:rPr lang="ja-JP" altLang="en-US" sz="2400" dirty="0" smtClean="0">
                <a:latin typeface="+mj-ea"/>
              </a:rPr>
              <a:t>療養</a:t>
            </a:r>
            <a:r>
              <a:rPr lang="ja-JP" altLang="en-US" sz="2400" dirty="0">
                <a:latin typeface="+mj-ea"/>
              </a:rPr>
              <a:t>病棟において自院で慢性維持透析等を実施している場合の</a:t>
            </a:r>
            <a:r>
              <a:rPr lang="ja-JP" altLang="en-US" sz="2400" dirty="0" smtClean="0">
                <a:latin typeface="+mj-ea"/>
              </a:rPr>
              <a:t>評価</a:t>
            </a:r>
            <a:endParaRPr lang="ja-JP" altLang="en-US" sz="2400" dirty="0">
              <a:latin typeface="+mj-ea"/>
            </a:endParaRP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療養</a:t>
            </a:r>
            <a:r>
              <a:rPr lang="ja-JP" altLang="en-US" sz="2400" dirty="0">
                <a:latin typeface="+mj-ea"/>
              </a:rPr>
              <a:t>病棟入院基本料１を届け出ていること</a:t>
            </a:r>
          </a:p>
          <a:p>
            <a:pPr lvl="1" algn="just">
              <a:lnSpc>
                <a:spcPct val="90000"/>
              </a:lnSpc>
              <a:buSzPct val="80000"/>
            </a:pPr>
            <a:r>
              <a:rPr lang="ja-JP" altLang="en-US" sz="2400" dirty="0" smtClean="0">
                <a:latin typeface="+mj-ea"/>
              </a:rPr>
              <a:t>自院</a:t>
            </a:r>
            <a:r>
              <a:rPr lang="ja-JP" altLang="en-US" sz="2400" dirty="0">
                <a:latin typeface="+mj-ea"/>
              </a:rPr>
              <a:t>で人工腎臓、持続緩徐式血液濾過、腹膜灌流又は血漿交換療法を</a:t>
            </a:r>
            <a:r>
              <a:rPr lang="ja-JP" altLang="en-US" sz="2400" dirty="0" smtClean="0">
                <a:latin typeface="+mj-ea"/>
              </a:rPr>
              <a:t>行って</a:t>
            </a:r>
            <a:r>
              <a:rPr lang="ja-JP" altLang="en-US" sz="2400" dirty="0">
                <a:latin typeface="+mj-ea"/>
              </a:rPr>
              <a:t>いる患者について算定する。毎日実施されている必要はないが、持続的に適切に行われていること。</a:t>
            </a: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透析関連</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40479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dirty="0" smtClean="0">
                <a:latin typeface="+mj-ea"/>
                <a:ea typeface="+mj-ea"/>
              </a:rPr>
              <a:t>2014</a:t>
            </a:r>
            <a:r>
              <a:rPr lang="ja-JP" altLang="en-US" dirty="0" smtClean="0">
                <a:latin typeface="+mj-ea"/>
                <a:ea typeface="+mj-ea"/>
              </a:rPr>
              <a:t>年度</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高齢受給者の窓口負担を本則通りに（１割→２割）</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難病への医療費助成の拡充（</a:t>
            </a:r>
            <a:r>
              <a:rPr lang="en-US" altLang="ja-JP" dirty="0" smtClean="0">
                <a:latin typeface="+mj-ea"/>
                <a:ea typeface="+mj-ea"/>
              </a:rPr>
              <a:t>2014</a:t>
            </a:r>
            <a:r>
              <a:rPr lang="ja-JP" altLang="en-US" dirty="0" smtClean="0">
                <a:latin typeface="+mj-ea"/>
                <a:ea typeface="+mj-ea"/>
              </a:rPr>
              <a:t>年に法改正）</a:t>
            </a:r>
            <a:endParaRPr lang="en-US" altLang="ja-JP" dirty="0" smtClean="0">
              <a:latin typeface="+mj-ea"/>
              <a:ea typeface="+mj-ea"/>
            </a:endParaRPr>
          </a:p>
          <a:p>
            <a:pPr lvl="1" algn="just" eaLnBrk="1" hangingPunct="1">
              <a:lnSpc>
                <a:spcPct val="90000"/>
              </a:lnSpc>
            </a:pPr>
            <a:r>
              <a:rPr lang="ja-JP" altLang="en-US" dirty="0" smtClean="0">
                <a:latin typeface="+mj-ea"/>
                <a:ea typeface="+mj-ea"/>
              </a:rPr>
              <a:t>国保・後期高齢者の保険料について低所得者負担軽減と高所得者の引き上げ</a:t>
            </a:r>
            <a:endParaRPr lang="en-US" altLang="ja-JP" dirty="0" smtClean="0">
              <a:latin typeface="+mj-ea"/>
              <a:ea typeface="+mj-ea"/>
            </a:endParaRPr>
          </a:p>
          <a:p>
            <a:pPr lvl="1" algn="just" eaLnBrk="1" hangingPunct="1">
              <a:lnSpc>
                <a:spcPct val="90000"/>
              </a:lnSpc>
            </a:pPr>
            <a:endParaRPr lang="en-US" altLang="ja-JP" sz="1000" dirty="0" smtClean="0">
              <a:latin typeface="+mj-ea"/>
              <a:ea typeface="+mj-ea"/>
            </a:endParaRPr>
          </a:p>
          <a:p>
            <a:pPr algn="just" eaLnBrk="1" hangingPunct="1">
              <a:lnSpc>
                <a:spcPct val="90000"/>
              </a:lnSpc>
            </a:pPr>
            <a:r>
              <a:rPr lang="en-US" altLang="ja-JP" sz="3200" dirty="0" smtClean="0">
                <a:latin typeface="+mj-ea"/>
                <a:ea typeface="+mj-ea"/>
              </a:rPr>
              <a:t>2017</a:t>
            </a:r>
            <a:r>
              <a:rPr lang="ja-JP" altLang="en-US" sz="3200" dirty="0" smtClean="0">
                <a:latin typeface="+mj-ea"/>
                <a:ea typeface="+mj-ea"/>
              </a:rPr>
              <a:t>年度まで</a:t>
            </a:r>
            <a:endParaRPr lang="en-US" altLang="ja-JP" sz="3200" dirty="0" smtClean="0">
              <a:latin typeface="+mj-ea"/>
              <a:ea typeface="+mj-ea"/>
            </a:endParaRPr>
          </a:p>
          <a:p>
            <a:pPr lvl="1" algn="just" eaLnBrk="1" hangingPunct="1">
              <a:lnSpc>
                <a:spcPct val="90000"/>
              </a:lnSpc>
            </a:pPr>
            <a:r>
              <a:rPr lang="ja-JP" altLang="en-US" dirty="0" smtClean="0">
                <a:latin typeface="+mj-ea"/>
                <a:ea typeface="+mj-ea"/>
              </a:rPr>
              <a:t>紹介状無しの大病院外来患者に定額負担を導入</a:t>
            </a:r>
            <a:endParaRPr lang="en-US" altLang="ja-JP" dirty="0" smtClean="0">
              <a:latin typeface="+mj-ea"/>
              <a:ea typeface="+mj-ea"/>
            </a:endParaRPr>
          </a:p>
          <a:p>
            <a:pPr lvl="1" algn="just" eaLnBrk="1" hangingPunct="1">
              <a:lnSpc>
                <a:spcPct val="90000"/>
              </a:lnSpc>
            </a:pPr>
            <a:r>
              <a:rPr lang="ja-JP" altLang="en-US" dirty="0">
                <a:latin typeface="+mj-ea"/>
                <a:ea typeface="+mj-ea"/>
              </a:rPr>
              <a:t>入院時食事療養</a:t>
            </a:r>
            <a:r>
              <a:rPr lang="ja-JP" altLang="en-US" dirty="0" smtClean="0">
                <a:latin typeface="+mj-ea"/>
                <a:ea typeface="+mj-ea"/>
              </a:rPr>
              <a:t>費の見直し</a:t>
            </a:r>
            <a:endParaRPr lang="en-US" altLang="ja-JP" sz="1000" dirty="0" smtClean="0">
              <a:latin typeface="+mj-ea"/>
              <a:ea typeface="+mj-ea"/>
            </a:endParaRPr>
          </a:p>
          <a:p>
            <a:pPr lvl="1" algn="just" eaLnBrk="1" hangingPunct="1">
              <a:lnSpc>
                <a:spcPct val="90000"/>
              </a:lnSpc>
            </a:pPr>
            <a:r>
              <a:rPr lang="ja-JP" altLang="en-US" sz="2800" dirty="0" smtClean="0">
                <a:latin typeface="+mj-ea"/>
                <a:ea typeface="+mj-ea"/>
              </a:rPr>
              <a:t>都道府県が医療提供体制の改革を進める仕組みの導入</a:t>
            </a:r>
            <a:endParaRPr lang="en-US" altLang="ja-JP" sz="2800" dirty="0" smtClean="0">
              <a:latin typeface="+mj-ea"/>
              <a:ea typeface="+mj-ea"/>
            </a:endParaRPr>
          </a:p>
          <a:p>
            <a:pPr lvl="1" algn="just" eaLnBrk="1" hangingPunct="1">
              <a:lnSpc>
                <a:spcPct val="90000"/>
              </a:lnSpc>
            </a:pPr>
            <a:r>
              <a:rPr lang="ja-JP" altLang="en-US" sz="2800" dirty="0">
                <a:latin typeface="+mj-ea"/>
                <a:ea typeface="+mj-ea"/>
              </a:rPr>
              <a:t>国保</a:t>
            </a:r>
            <a:r>
              <a:rPr lang="ja-JP" altLang="en-US" sz="2800" dirty="0" smtClean="0">
                <a:latin typeface="+mj-ea"/>
                <a:ea typeface="+mj-ea"/>
              </a:rPr>
              <a:t>の運営を都道府県に移管</a:t>
            </a:r>
            <a:endParaRPr lang="en-US" altLang="ja-JP" sz="2800" dirty="0" smtClean="0">
              <a:latin typeface="+mj-ea"/>
              <a:ea typeface="+mj-ea"/>
            </a:endParaRPr>
          </a:p>
          <a:p>
            <a:pPr lvl="1" algn="just" eaLnBrk="1" hangingPunct="1">
              <a:lnSpc>
                <a:spcPct val="90000"/>
              </a:lnSpc>
            </a:pPr>
            <a:r>
              <a:rPr lang="ja-JP" altLang="en-US" dirty="0">
                <a:latin typeface="+mj-ea"/>
                <a:ea typeface="+mj-ea"/>
              </a:rPr>
              <a:t>被</a:t>
            </a:r>
            <a:r>
              <a:rPr lang="ja-JP" altLang="en-US" dirty="0" smtClean="0">
                <a:latin typeface="+mj-ea"/>
                <a:ea typeface="+mj-ea"/>
              </a:rPr>
              <a:t>用者保険からの支援金に総報酬制を導入</a:t>
            </a:r>
            <a:endParaRPr lang="en-US" altLang="ja-JP" dirty="0" smtClean="0">
              <a:latin typeface="+mj-ea"/>
              <a:ea typeface="+mj-ea"/>
            </a:endParaRPr>
          </a:p>
          <a:p>
            <a:pPr lvl="1" algn="just" eaLnBrk="1" hangingPunct="1">
              <a:lnSpc>
                <a:spcPct val="90000"/>
              </a:lnSpc>
            </a:pPr>
            <a:endParaRPr lang="en-US" altLang="ja-JP" sz="2800" dirty="0" smtClean="0">
              <a:latin typeface="+mj-ea"/>
              <a:ea typeface="+mj-ea"/>
            </a:endParaRPr>
          </a:p>
          <a:p>
            <a:pPr algn="just" eaLnBrk="1" hangingPunct="1">
              <a:lnSpc>
                <a:spcPct val="90000"/>
              </a:lnSpc>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社会保障改革のスケジュール（医療）</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4851575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投薬 </a:t>
            </a:r>
            <a:r>
              <a:rPr lang="ja-JP" altLang="en-US" sz="2800" dirty="0">
                <a:latin typeface="+mj-ea"/>
              </a:rPr>
              <a:t>調剤料・処方料・薬剤料・処方せん</a:t>
            </a:r>
            <a:r>
              <a:rPr lang="ja-JP" altLang="en-US" sz="2800" dirty="0" smtClean="0">
                <a:latin typeface="+mj-ea"/>
              </a:rPr>
              <a:t>料</a:t>
            </a:r>
            <a:endParaRPr lang="en-US" altLang="ja-JP" sz="2800" dirty="0">
              <a:latin typeface="+mj-ea"/>
            </a:endParaRPr>
          </a:p>
          <a:p>
            <a:pPr lvl="1" algn="just">
              <a:lnSpc>
                <a:spcPct val="90000"/>
              </a:lnSpc>
              <a:buSzPct val="80000"/>
            </a:pPr>
            <a:r>
              <a:rPr lang="ja-JP" altLang="en-US" sz="2400" dirty="0">
                <a:latin typeface="+mj-ea"/>
              </a:rPr>
              <a:t>入院中の患者以外の患者に対して、うがい薬（治療目的のものを除く。）のみを投与された場合については、当該うがい薬に係る処方料、調剤料、薬剤料、処方せん料を算定しない。</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うがい薬</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7925941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時間外</a:t>
            </a:r>
            <a:r>
              <a:rPr lang="ja-JP" altLang="en-US" sz="2800" dirty="0">
                <a:latin typeface="+mj-ea"/>
              </a:rPr>
              <a:t>・休日・深夜の加算の</a:t>
            </a:r>
            <a:r>
              <a:rPr lang="ja-JP" altLang="en-US" sz="2800" dirty="0" smtClean="0">
                <a:latin typeface="+mj-ea"/>
              </a:rPr>
              <a:t>新設</a:t>
            </a:r>
            <a:endParaRPr lang="ja-JP" altLang="en-US" sz="2800" dirty="0">
              <a:latin typeface="+mj-ea"/>
            </a:endParaRP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休日</a:t>
            </a:r>
            <a:r>
              <a:rPr lang="ja-JP" altLang="en-US" sz="2400" dirty="0" smtClean="0">
                <a:latin typeface="+mj-ea"/>
              </a:rPr>
              <a:t>加算　　　 </a:t>
            </a:r>
            <a:r>
              <a:rPr lang="ja-JP" altLang="en-US" sz="2400" dirty="0">
                <a:latin typeface="+mj-ea"/>
              </a:rPr>
              <a:t>◯</a:t>
            </a:r>
            <a:r>
              <a:rPr lang="en-US" altLang="ja-JP" sz="2400" dirty="0">
                <a:latin typeface="+mj-ea"/>
              </a:rPr>
              <a:t>/100</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時間外加算 </a:t>
            </a:r>
            <a:r>
              <a:rPr lang="ja-JP" altLang="en-US" sz="2400" dirty="0" smtClean="0">
                <a:latin typeface="+mj-ea"/>
              </a:rPr>
              <a:t>　 ◯</a:t>
            </a:r>
            <a:r>
              <a:rPr lang="en-US" altLang="ja-JP" sz="2400" dirty="0">
                <a:latin typeface="+mj-ea"/>
              </a:rPr>
              <a:t>/100</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深夜加算 </a:t>
            </a:r>
            <a:r>
              <a:rPr lang="ja-JP" altLang="en-US" sz="2400" dirty="0" smtClean="0">
                <a:latin typeface="+mj-ea"/>
              </a:rPr>
              <a:t>　　　◯</a:t>
            </a:r>
            <a:r>
              <a:rPr lang="en-US" altLang="ja-JP" sz="2400" dirty="0">
                <a:latin typeface="+mj-ea"/>
              </a:rPr>
              <a:t>/100</a:t>
            </a: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内</a:t>
            </a:r>
            <a:r>
              <a:rPr lang="ja-JP" altLang="en-US" sz="2400" dirty="0">
                <a:latin typeface="+mj-ea"/>
              </a:rPr>
              <a:t>視鏡検査が保険医療機関又は保険医の都合により休日、時間外、深夜に行われた場合には算定できない。</a:t>
            </a:r>
          </a:p>
          <a:p>
            <a:pPr lvl="1" algn="just">
              <a:lnSpc>
                <a:spcPct val="90000"/>
              </a:lnSpc>
              <a:buSzPct val="80000"/>
            </a:pPr>
            <a:r>
              <a:rPr lang="ja-JP" altLang="en-US" sz="2400" dirty="0" smtClean="0">
                <a:latin typeface="+mj-ea"/>
              </a:rPr>
              <a:t>入院中</a:t>
            </a:r>
            <a:r>
              <a:rPr lang="ja-JP" altLang="en-US" sz="2400" dirty="0">
                <a:latin typeface="+mj-ea"/>
              </a:rPr>
              <a:t>の患者以外の</a:t>
            </a:r>
            <a:r>
              <a:rPr lang="ja-JP" altLang="en-US" sz="2400" dirty="0" smtClean="0">
                <a:latin typeface="+mj-ea"/>
              </a:rPr>
              <a:t>患者は</a:t>
            </a:r>
            <a:r>
              <a:rPr lang="ja-JP" altLang="en-US" sz="2400" dirty="0">
                <a:latin typeface="+mj-ea"/>
              </a:rPr>
              <a:t>、以下のいずれ</a:t>
            </a:r>
            <a:r>
              <a:rPr lang="ja-JP" altLang="en-US" sz="2400" dirty="0" smtClean="0">
                <a:latin typeface="+mj-ea"/>
              </a:rPr>
              <a:t>か</a:t>
            </a:r>
            <a:r>
              <a:rPr lang="ja-JP" altLang="en-US" sz="2400" dirty="0">
                <a:latin typeface="+mj-ea"/>
              </a:rPr>
              <a:t>で</a:t>
            </a:r>
            <a:r>
              <a:rPr lang="ja-JP" altLang="en-US" sz="2400" dirty="0" smtClean="0">
                <a:latin typeface="+mj-ea"/>
              </a:rPr>
              <a:t>算定可</a:t>
            </a:r>
            <a:endParaRPr lang="ja-JP" altLang="en-US" sz="2400" dirty="0">
              <a:latin typeface="+mj-ea"/>
            </a:endParaRPr>
          </a:p>
          <a:p>
            <a:pPr lvl="2" algn="just">
              <a:lnSpc>
                <a:spcPct val="90000"/>
              </a:lnSpc>
              <a:buSzPct val="80000"/>
            </a:pPr>
            <a:r>
              <a:rPr lang="ja-JP" altLang="en-US" dirty="0" smtClean="0">
                <a:latin typeface="+mj-ea"/>
              </a:rPr>
              <a:t>休日</a:t>
            </a:r>
            <a:r>
              <a:rPr lang="ja-JP" altLang="en-US" dirty="0">
                <a:latin typeface="+mj-ea"/>
              </a:rPr>
              <a:t>加算、時間外加算、深夜加算の算定できる初診又は再診に引き続いて行われた緊急内視鏡検査の場合</a:t>
            </a:r>
          </a:p>
          <a:p>
            <a:pPr lvl="2" algn="just">
              <a:lnSpc>
                <a:spcPct val="90000"/>
              </a:lnSpc>
              <a:buSzPct val="80000"/>
            </a:pPr>
            <a:r>
              <a:rPr lang="ja-JP" altLang="en-US" dirty="0" smtClean="0">
                <a:latin typeface="+mj-ea"/>
              </a:rPr>
              <a:t>初診</a:t>
            </a:r>
            <a:r>
              <a:rPr lang="ja-JP" altLang="en-US" dirty="0">
                <a:latin typeface="+mj-ea"/>
              </a:rPr>
              <a:t>又は再診から◯時間以内に緊急内視鏡検査を行う場合であって、その開始時間が、休日、時間外（医療機関が表示する診療時間外を</a:t>
            </a:r>
            <a:r>
              <a:rPr lang="ja-JP" altLang="en-US" dirty="0" smtClean="0">
                <a:latin typeface="+mj-ea"/>
              </a:rPr>
              <a:t>いう）</a:t>
            </a:r>
            <a:r>
              <a:rPr lang="ja-JP" altLang="en-US" dirty="0">
                <a:latin typeface="+mj-ea"/>
              </a:rPr>
              <a:t>又は深夜である場合</a:t>
            </a:r>
          </a:p>
          <a:p>
            <a:pPr lvl="1" algn="just">
              <a:lnSpc>
                <a:spcPct val="90000"/>
              </a:lnSpc>
              <a:buSzPct val="80000"/>
            </a:pPr>
            <a:r>
              <a:rPr lang="ja-JP" altLang="en-US" sz="2400" dirty="0">
                <a:latin typeface="+mj-ea"/>
              </a:rPr>
              <a:t>③ 入院中の患者に対しては、症状の急変により、緊急内視鏡検査を行った場合であって、その開始時間が、休日又は深夜である場合に算定</a:t>
            </a:r>
            <a:r>
              <a:rPr lang="ja-JP" altLang="en-US" sz="2400" dirty="0" smtClean="0">
                <a:latin typeface="+mj-ea"/>
              </a:rPr>
              <a:t>できる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内視鏡検査</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0654946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手術</a:t>
            </a:r>
            <a:r>
              <a:rPr lang="ja-JP" altLang="en-US" sz="2400" dirty="0">
                <a:latin typeface="+mj-ea"/>
              </a:rPr>
              <a:t>・処置の休日・時間外・深夜</a:t>
            </a:r>
            <a:r>
              <a:rPr lang="ja-JP" altLang="en-US" sz="2400" dirty="0" smtClean="0">
                <a:latin typeface="+mj-ea"/>
              </a:rPr>
              <a:t>加算</a:t>
            </a:r>
            <a:r>
              <a:rPr lang="ja-JP" altLang="en-US" sz="2400" dirty="0">
                <a:latin typeface="+mj-ea"/>
              </a:rPr>
              <a:t>の</a:t>
            </a:r>
            <a:r>
              <a:rPr lang="ja-JP" altLang="en-US" sz="2400" dirty="0" smtClean="0">
                <a:latin typeface="+mj-ea"/>
              </a:rPr>
              <a:t>より</a:t>
            </a:r>
            <a:r>
              <a:rPr lang="ja-JP" altLang="en-US" sz="2400" dirty="0">
                <a:latin typeface="+mj-ea"/>
              </a:rPr>
              <a:t>高い評価を</a:t>
            </a:r>
            <a:r>
              <a:rPr lang="ja-JP" altLang="en-US" sz="2400" dirty="0" smtClean="0">
                <a:latin typeface="+mj-ea"/>
              </a:rPr>
              <a:t>新設</a:t>
            </a:r>
            <a:endParaRPr lang="ja-JP" altLang="en-US" sz="2400" dirty="0">
              <a:latin typeface="+mj-ea"/>
            </a:endParaRPr>
          </a:p>
          <a:p>
            <a:pPr lvl="1" algn="just">
              <a:lnSpc>
                <a:spcPct val="90000"/>
              </a:lnSpc>
              <a:buSzPct val="80000"/>
            </a:pPr>
            <a:r>
              <a:rPr lang="ja-JP" altLang="en-US" sz="2400" dirty="0" smtClean="0">
                <a:latin typeface="+mj-ea"/>
              </a:rPr>
              <a:t>従来の加算については加算「２」とする</a:t>
            </a:r>
          </a:p>
          <a:p>
            <a:pPr algn="just">
              <a:lnSpc>
                <a:spcPct val="90000"/>
              </a:lnSpc>
              <a:buSzPct val="80000"/>
            </a:pPr>
            <a:r>
              <a:rPr lang="ja-JP" altLang="en-US" sz="2800" dirty="0" smtClean="0">
                <a:latin typeface="+mj-ea"/>
              </a:rPr>
              <a:t>手術の場合</a:t>
            </a:r>
            <a:endParaRPr lang="ja-JP" altLang="en-US" sz="2800" dirty="0">
              <a:latin typeface="+mj-ea"/>
            </a:endParaRP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休日加算</a:t>
            </a:r>
            <a:r>
              <a:rPr lang="ja-JP" altLang="en-US" sz="2400" dirty="0" smtClean="0">
                <a:latin typeface="+mj-ea"/>
              </a:rPr>
              <a:t>１　　　 </a:t>
            </a:r>
            <a:r>
              <a:rPr lang="ja-JP" altLang="en-US" sz="2400" dirty="0">
                <a:latin typeface="+mj-ea"/>
              </a:rPr>
              <a:t>◯</a:t>
            </a:r>
            <a:r>
              <a:rPr lang="en-US" altLang="ja-JP" sz="2400" dirty="0">
                <a:latin typeface="+mj-ea"/>
              </a:rPr>
              <a:t>/100</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時間外加算１ </a:t>
            </a:r>
            <a:r>
              <a:rPr lang="ja-JP" altLang="en-US" sz="2400" dirty="0" smtClean="0">
                <a:latin typeface="+mj-ea"/>
              </a:rPr>
              <a:t>　 ◯</a:t>
            </a:r>
            <a:r>
              <a:rPr lang="en-US" altLang="ja-JP" sz="2400" dirty="0">
                <a:latin typeface="+mj-ea"/>
              </a:rPr>
              <a:t>/100</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深夜加算１ </a:t>
            </a:r>
            <a:r>
              <a:rPr lang="ja-JP" altLang="en-US" sz="2400" dirty="0" smtClean="0">
                <a:latin typeface="+mj-ea"/>
              </a:rPr>
              <a:t>　　　◯</a:t>
            </a:r>
            <a:r>
              <a:rPr lang="en-US" altLang="ja-JP" sz="2400" dirty="0">
                <a:latin typeface="+mj-ea"/>
              </a:rPr>
              <a:t>/100</a:t>
            </a:r>
          </a:p>
          <a:p>
            <a:pPr algn="just">
              <a:lnSpc>
                <a:spcPct val="90000"/>
              </a:lnSpc>
              <a:buSzPct val="80000"/>
            </a:pPr>
            <a:r>
              <a:rPr lang="ja-JP" altLang="en-US" sz="2800" dirty="0">
                <a:latin typeface="+mj-ea"/>
              </a:rPr>
              <a:t>処置（○点以上に</a:t>
            </a:r>
            <a:r>
              <a:rPr lang="ja-JP" altLang="en-US" sz="2800" dirty="0" smtClean="0">
                <a:latin typeface="+mj-ea"/>
              </a:rPr>
              <a:t>限る）の場合</a:t>
            </a:r>
            <a:endParaRPr lang="ja-JP" altLang="en-US" sz="2800" dirty="0">
              <a:latin typeface="+mj-ea"/>
            </a:endParaRP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休日加算１ </a:t>
            </a:r>
            <a:r>
              <a:rPr lang="ja-JP" altLang="en-US" sz="2400" dirty="0" smtClean="0">
                <a:latin typeface="+mj-ea"/>
              </a:rPr>
              <a:t>　　　◯</a:t>
            </a:r>
            <a:r>
              <a:rPr lang="en-US" altLang="ja-JP" sz="2400" dirty="0">
                <a:latin typeface="+mj-ea"/>
              </a:rPr>
              <a:t>/100</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時間外加算１ </a:t>
            </a:r>
            <a:r>
              <a:rPr lang="ja-JP" altLang="en-US" sz="2400" dirty="0" smtClean="0">
                <a:latin typeface="+mj-ea"/>
              </a:rPr>
              <a:t>　 ◯</a:t>
            </a:r>
            <a:r>
              <a:rPr lang="en-US" altLang="ja-JP" sz="2400" dirty="0">
                <a:latin typeface="+mj-ea"/>
              </a:rPr>
              <a:t>/100</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深夜加算１ </a:t>
            </a:r>
            <a:r>
              <a:rPr lang="ja-JP" altLang="en-US" sz="2400" dirty="0" smtClean="0">
                <a:latin typeface="+mj-ea"/>
              </a:rPr>
              <a:t>　　　◯</a:t>
            </a:r>
            <a:r>
              <a:rPr lang="en-US" altLang="ja-JP" sz="2400" dirty="0">
                <a:latin typeface="+mj-ea"/>
              </a:rPr>
              <a:t>/</a:t>
            </a:r>
            <a:r>
              <a:rPr lang="en-US" altLang="ja-JP" sz="2400" dirty="0" smtClean="0">
                <a:latin typeface="+mj-ea"/>
              </a:rPr>
              <a:t>100</a:t>
            </a:r>
            <a:endParaRPr lang="en-US" altLang="ja-JP"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5440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手術</a:t>
            </a:r>
            <a:r>
              <a:rPr lang="ja-JP" altLang="en-US" sz="2400" dirty="0">
                <a:latin typeface="+mj-ea"/>
              </a:rPr>
              <a:t>・処置の休日・時間外・深夜</a:t>
            </a:r>
            <a:r>
              <a:rPr lang="ja-JP" altLang="en-US" sz="2400" dirty="0" smtClean="0">
                <a:latin typeface="+mj-ea"/>
              </a:rPr>
              <a:t>加算</a:t>
            </a:r>
            <a:r>
              <a:rPr lang="ja-JP" altLang="en-US" sz="2400" dirty="0">
                <a:latin typeface="+mj-ea"/>
              </a:rPr>
              <a:t>の</a:t>
            </a:r>
            <a:r>
              <a:rPr lang="ja-JP" altLang="en-US" sz="2400" dirty="0" smtClean="0">
                <a:latin typeface="+mj-ea"/>
              </a:rPr>
              <a:t>より</a:t>
            </a:r>
            <a:r>
              <a:rPr lang="ja-JP" altLang="en-US" sz="2400" dirty="0">
                <a:latin typeface="+mj-ea"/>
              </a:rPr>
              <a:t>高い評価を</a:t>
            </a:r>
            <a:r>
              <a:rPr lang="ja-JP" altLang="en-US" sz="2400" dirty="0" smtClean="0">
                <a:latin typeface="+mj-ea"/>
              </a:rPr>
              <a:t>新設</a:t>
            </a:r>
            <a:endParaRPr lang="ja-JP" altLang="en-US" sz="2400" dirty="0">
              <a:latin typeface="+mj-ea"/>
            </a:endParaRPr>
          </a:p>
          <a:p>
            <a:pPr lvl="1" algn="just">
              <a:lnSpc>
                <a:spcPct val="90000"/>
              </a:lnSpc>
              <a:buSzPct val="80000"/>
            </a:pPr>
            <a:r>
              <a:rPr lang="ja-JP" altLang="en-US" sz="2400" dirty="0" smtClean="0">
                <a:latin typeface="+mj-ea"/>
              </a:rPr>
              <a:t>従来の加算については加算「２」とする</a:t>
            </a: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手術</a:t>
            </a:r>
            <a:r>
              <a:rPr lang="ja-JP" altLang="en-US" sz="2400" dirty="0">
                <a:latin typeface="+mj-ea"/>
              </a:rPr>
              <a:t>又は処置が保険医療機関又は保険医の都合により休日、時間外、深夜に行われた場合には</a:t>
            </a:r>
            <a:r>
              <a:rPr lang="ja-JP" altLang="en-US" sz="2400" dirty="0" smtClean="0">
                <a:latin typeface="+mj-ea"/>
              </a:rPr>
              <a:t>算定</a:t>
            </a:r>
            <a:r>
              <a:rPr lang="ja-JP" altLang="en-US" sz="2400" dirty="0">
                <a:latin typeface="+mj-ea"/>
              </a:rPr>
              <a:t>不可</a:t>
            </a:r>
          </a:p>
          <a:p>
            <a:pPr lvl="1" algn="just">
              <a:lnSpc>
                <a:spcPct val="90000"/>
              </a:lnSpc>
              <a:buSzPct val="80000"/>
            </a:pPr>
            <a:r>
              <a:rPr lang="ja-JP" altLang="en-US" sz="2400" dirty="0" smtClean="0">
                <a:latin typeface="+mj-ea"/>
              </a:rPr>
              <a:t>入院中</a:t>
            </a:r>
            <a:r>
              <a:rPr lang="ja-JP" altLang="en-US" sz="2400" dirty="0">
                <a:latin typeface="+mj-ea"/>
              </a:rPr>
              <a:t>の患者以外の患者に対しては、以下のいずれかの場合に</a:t>
            </a:r>
            <a:r>
              <a:rPr lang="ja-JP" altLang="en-US" sz="2400" dirty="0" smtClean="0">
                <a:latin typeface="+mj-ea"/>
              </a:rPr>
              <a:t>算定可</a:t>
            </a:r>
            <a:endParaRPr lang="en-US" altLang="ja-JP" sz="2400" dirty="0">
              <a:latin typeface="+mj-ea"/>
            </a:endParaRPr>
          </a:p>
          <a:p>
            <a:pPr lvl="2" algn="just">
              <a:lnSpc>
                <a:spcPct val="90000"/>
              </a:lnSpc>
              <a:buSzPct val="80000"/>
            </a:pPr>
            <a:r>
              <a:rPr lang="ja-JP" altLang="en-US" dirty="0" smtClean="0">
                <a:latin typeface="+mj-ea"/>
              </a:rPr>
              <a:t>休日</a:t>
            </a:r>
            <a:r>
              <a:rPr lang="ja-JP" altLang="en-US" dirty="0">
                <a:latin typeface="+mj-ea"/>
              </a:rPr>
              <a:t>加算、時間外加算、深夜加算の算定できる初診又は再診に引き続いて行われた緊急手術又は緊急処置の場合</a:t>
            </a:r>
          </a:p>
          <a:p>
            <a:pPr lvl="2" algn="just">
              <a:lnSpc>
                <a:spcPct val="90000"/>
              </a:lnSpc>
              <a:buSzPct val="80000"/>
            </a:pPr>
            <a:r>
              <a:rPr lang="ja-JP" altLang="en-US" dirty="0" smtClean="0">
                <a:latin typeface="+mj-ea"/>
              </a:rPr>
              <a:t>初診</a:t>
            </a:r>
            <a:r>
              <a:rPr lang="ja-JP" altLang="en-US" dirty="0">
                <a:latin typeface="+mj-ea"/>
              </a:rPr>
              <a:t>又は再診から</a:t>
            </a:r>
            <a:r>
              <a:rPr lang="en-US" altLang="ja-JP" dirty="0">
                <a:latin typeface="+mj-ea"/>
              </a:rPr>
              <a:t>8</a:t>
            </a:r>
            <a:r>
              <a:rPr lang="ja-JP" altLang="en-US" dirty="0">
                <a:latin typeface="+mj-ea"/>
              </a:rPr>
              <a:t>時間以内に緊急手術又は緊急処置を行う場合であって、その開始時間（手術の場合は執刀した時間をいう。）が、休日、時間外（医療機関が表示する診療時間外をいう。）又は深夜であるもの</a:t>
            </a:r>
          </a:p>
          <a:p>
            <a:pPr lvl="1" algn="just">
              <a:lnSpc>
                <a:spcPct val="90000"/>
              </a:lnSpc>
              <a:buSzPct val="80000"/>
            </a:pPr>
            <a:r>
              <a:rPr lang="ja-JP" altLang="en-US" sz="2400" dirty="0" smtClean="0">
                <a:latin typeface="+mj-ea"/>
              </a:rPr>
              <a:t>入院中</a:t>
            </a:r>
            <a:r>
              <a:rPr lang="ja-JP" altLang="en-US" sz="2400" dirty="0">
                <a:latin typeface="+mj-ea"/>
              </a:rPr>
              <a:t>の患者</a:t>
            </a:r>
            <a:r>
              <a:rPr lang="ja-JP" altLang="en-US" sz="2400" dirty="0" smtClean="0">
                <a:latin typeface="+mj-ea"/>
              </a:rPr>
              <a:t>には</a:t>
            </a:r>
            <a:r>
              <a:rPr lang="ja-JP" altLang="en-US" sz="2400" dirty="0">
                <a:latin typeface="+mj-ea"/>
              </a:rPr>
              <a:t>、症状の急変により、緊急手術又は緊急処置を行った場合に算定でき、休日加算又は深夜加算</a:t>
            </a:r>
            <a:r>
              <a:rPr lang="ja-JP" altLang="en-US" sz="2400" dirty="0" smtClean="0">
                <a:latin typeface="+mj-ea"/>
              </a:rPr>
              <a:t>のみ</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9547999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手術</a:t>
            </a:r>
            <a:r>
              <a:rPr lang="ja-JP" altLang="en-US" sz="2400" dirty="0">
                <a:latin typeface="+mj-ea"/>
              </a:rPr>
              <a:t>・処置の休日・時間外・深夜</a:t>
            </a:r>
            <a:r>
              <a:rPr lang="ja-JP" altLang="en-US" sz="2400" dirty="0" smtClean="0">
                <a:latin typeface="+mj-ea"/>
              </a:rPr>
              <a:t>加算</a:t>
            </a:r>
            <a:r>
              <a:rPr lang="ja-JP" altLang="en-US" sz="2400" dirty="0">
                <a:latin typeface="+mj-ea"/>
              </a:rPr>
              <a:t>の</a:t>
            </a:r>
            <a:r>
              <a:rPr lang="ja-JP" altLang="en-US" sz="2400" dirty="0" smtClean="0">
                <a:latin typeface="+mj-ea"/>
              </a:rPr>
              <a:t>より</a:t>
            </a:r>
            <a:r>
              <a:rPr lang="ja-JP" altLang="en-US" sz="2400" dirty="0">
                <a:latin typeface="+mj-ea"/>
              </a:rPr>
              <a:t>高い評価を</a:t>
            </a:r>
            <a:r>
              <a:rPr lang="ja-JP" altLang="en-US" sz="2400" dirty="0" smtClean="0">
                <a:latin typeface="+mj-ea"/>
              </a:rPr>
              <a:t>新設</a:t>
            </a:r>
            <a:endParaRPr lang="ja-JP" altLang="en-US" sz="2400" dirty="0">
              <a:latin typeface="+mj-ea"/>
            </a:endParaRPr>
          </a:p>
          <a:p>
            <a:pPr lvl="1" algn="just">
              <a:lnSpc>
                <a:spcPct val="90000"/>
              </a:lnSpc>
              <a:buSzPct val="80000"/>
            </a:pPr>
            <a:r>
              <a:rPr lang="ja-JP" altLang="en-US" sz="2400" dirty="0" smtClean="0">
                <a:latin typeface="+mj-ea"/>
              </a:rPr>
              <a:t>従来の加算については加算「２」とする</a:t>
            </a:r>
          </a:p>
          <a:p>
            <a:pPr algn="just">
              <a:lnSpc>
                <a:spcPct val="90000"/>
              </a:lnSpc>
              <a:buSzPct val="80000"/>
            </a:pPr>
            <a:r>
              <a:rPr lang="ja-JP" altLang="en-US" sz="2800" dirty="0" smtClean="0">
                <a:latin typeface="+mj-ea"/>
              </a:rPr>
              <a:t>施設基準</a:t>
            </a:r>
            <a:endParaRPr lang="en-US" altLang="ja-JP" sz="2800" dirty="0" smtClean="0">
              <a:latin typeface="+mj-ea"/>
            </a:endParaRPr>
          </a:p>
          <a:p>
            <a:pPr lvl="1" algn="just">
              <a:lnSpc>
                <a:spcPct val="90000"/>
              </a:lnSpc>
              <a:buSzPct val="80000"/>
            </a:pPr>
            <a:r>
              <a:rPr lang="ja-JP" altLang="en-US" sz="2400" dirty="0" smtClean="0">
                <a:latin typeface="+mj-ea"/>
              </a:rPr>
              <a:t>術者</a:t>
            </a:r>
            <a:r>
              <a:rPr lang="ja-JP" altLang="en-US" sz="2400" dirty="0">
                <a:latin typeface="+mj-ea"/>
              </a:rPr>
              <a:t>、第一助手について、予定手術前の当直（緊急呼び出し当番を含む。）の免除を実施して</a:t>
            </a:r>
            <a:r>
              <a:rPr lang="ja-JP" altLang="en-US" sz="2400" dirty="0" smtClean="0">
                <a:latin typeface="+mj-ea"/>
              </a:rPr>
              <a:t>いる（</a:t>
            </a:r>
            <a:r>
              <a:rPr lang="ja-JP" altLang="en-US" sz="2400" dirty="0">
                <a:latin typeface="+mj-ea"/>
              </a:rPr>
              <a:t>ただし、年◯回に限り実施していない日があっても</a:t>
            </a:r>
            <a:r>
              <a:rPr lang="ja-JP" altLang="en-US" sz="2400" dirty="0" smtClean="0">
                <a:latin typeface="+mj-ea"/>
              </a:rPr>
              <a:t>よい）</a:t>
            </a:r>
            <a:endParaRPr lang="ja-JP" altLang="en-US" sz="2400" dirty="0">
              <a:latin typeface="+mj-ea"/>
            </a:endParaRPr>
          </a:p>
          <a:p>
            <a:pPr lvl="1" algn="just">
              <a:lnSpc>
                <a:spcPct val="90000"/>
              </a:lnSpc>
              <a:buSzPct val="80000"/>
            </a:pPr>
            <a:r>
              <a:rPr lang="ja-JP" altLang="en-US" sz="2400" dirty="0" smtClean="0">
                <a:latin typeface="+mj-ea"/>
              </a:rPr>
              <a:t>交代</a:t>
            </a:r>
            <a:r>
              <a:rPr lang="ja-JP" altLang="en-US" sz="2400" dirty="0">
                <a:latin typeface="+mj-ea"/>
              </a:rPr>
              <a:t>勤務制の実施または時間外・休日・深夜の手術・処置の実施に係る医師の手当支給を実施して</a:t>
            </a:r>
            <a:r>
              <a:rPr lang="ja-JP" altLang="en-US" sz="2400" dirty="0" smtClean="0">
                <a:latin typeface="+mj-ea"/>
              </a:rPr>
              <a:t>いる（</a:t>
            </a:r>
            <a:r>
              <a:rPr lang="ja-JP" altLang="en-US" sz="2400" dirty="0">
                <a:latin typeface="+mj-ea"/>
              </a:rPr>
              <a:t>チーム制（数名のチームにつき、</a:t>
            </a:r>
            <a:r>
              <a:rPr lang="en-US" altLang="ja-JP" sz="2400" dirty="0">
                <a:latin typeface="+mj-ea"/>
              </a:rPr>
              <a:t>1</a:t>
            </a:r>
            <a:r>
              <a:rPr lang="ja-JP" altLang="en-US" sz="2400" dirty="0">
                <a:latin typeface="+mj-ea"/>
              </a:rPr>
              <a:t>人の緊急呼び出し当番を置き、休日・時間外・深夜の対応を一元化しており、緊急呼び出し当番の翌日は休日としていることを</a:t>
            </a:r>
            <a:r>
              <a:rPr lang="ja-JP" altLang="en-US" sz="2400" dirty="0" smtClean="0">
                <a:latin typeface="+mj-ea"/>
              </a:rPr>
              <a:t>いう）</a:t>
            </a:r>
            <a:r>
              <a:rPr lang="ja-JP" altLang="en-US" sz="2400" dirty="0">
                <a:latin typeface="+mj-ea"/>
              </a:rPr>
              <a:t>の場合も交代勤務制を実施していると</a:t>
            </a:r>
            <a:r>
              <a:rPr lang="ja-JP" altLang="en-US" sz="2400" dirty="0" smtClean="0">
                <a:latin typeface="+mj-ea"/>
              </a:rPr>
              <a:t>見なす）</a:t>
            </a:r>
            <a:endParaRPr lang="ja-JP" altLang="en-US" sz="2400" dirty="0">
              <a:latin typeface="+mj-ea"/>
            </a:endParaRPr>
          </a:p>
          <a:p>
            <a:pPr lvl="1" algn="just">
              <a:lnSpc>
                <a:spcPct val="90000"/>
              </a:lnSpc>
              <a:buSzPct val="80000"/>
            </a:pPr>
            <a:r>
              <a:rPr lang="ja-JP" altLang="en-US" sz="2400" dirty="0" smtClean="0">
                <a:latin typeface="+mj-ea"/>
              </a:rPr>
              <a:t>採血</a:t>
            </a:r>
            <a:r>
              <a:rPr lang="ja-JP" altLang="en-US" sz="2400" dirty="0">
                <a:latin typeface="+mj-ea"/>
              </a:rPr>
              <a:t>、静脈注射及び留置針によるルート確保について、原則として医師以外が実施していること</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3983501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手術</a:t>
            </a:r>
            <a:r>
              <a:rPr lang="ja-JP" altLang="en-US" sz="2400" dirty="0">
                <a:latin typeface="+mj-ea"/>
              </a:rPr>
              <a:t>・処置の休日・時間外・深夜</a:t>
            </a:r>
            <a:r>
              <a:rPr lang="ja-JP" altLang="en-US" sz="2400" dirty="0" smtClean="0">
                <a:latin typeface="+mj-ea"/>
              </a:rPr>
              <a:t>加算</a:t>
            </a:r>
            <a:r>
              <a:rPr lang="ja-JP" altLang="en-US" sz="2400" dirty="0">
                <a:latin typeface="+mj-ea"/>
              </a:rPr>
              <a:t>の</a:t>
            </a:r>
            <a:r>
              <a:rPr lang="ja-JP" altLang="en-US" sz="2400" dirty="0" smtClean="0">
                <a:latin typeface="+mj-ea"/>
              </a:rPr>
              <a:t>より</a:t>
            </a:r>
            <a:r>
              <a:rPr lang="ja-JP" altLang="en-US" sz="2400" dirty="0">
                <a:latin typeface="+mj-ea"/>
              </a:rPr>
              <a:t>高い評価を</a:t>
            </a:r>
            <a:r>
              <a:rPr lang="ja-JP" altLang="en-US" sz="2400" dirty="0" smtClean="0">
                <a:latin typeface="+mj-ea"/>
              </a:rPr>
              <a:t>新設</a:t>
            </a:r>
            <a:endParaRPr lang="ja-JP" altLang="en-US" sz="2400" dirty="0">
              <a:latin typeface="+mj-ea"/>
            </a:endParaRPr>
          </a:p>
          <a:p>
            <a:pPr lvl="1" algn="just">
              <a:lnSpc>
                <a:spcPct val="90000"/>
              </a:lnSpc>
              <a:buSzPct val="80000"/>
            </a:pPr>
            <a:r>
              <a:rPr lang="ja-JP" altLang="en-US" sz="2400" dirty="0" smtClean="0">
                <a:latin typeface="+mj-ea"/>
              </a:rPr>
              <a:t>従来の加算については加算「２」とする</a:t>
            </a:r>
          </a:p>
          <a:p>
            <a:pPr algn="just">
              <a:lnSpc>
                <a:spcPct val="90000"/>
              </a:lnSpc>
              <a:buSzPct val="80000"/>
            </a:pPr>
            <a:r>
              <a:rPr lang="ja-JP" altLang="en-US" sz="2800" dirty="0" smtClean="0">
                <a:latin typeface="+mj-ea"/>
              </a:rPr>
              <a:t>施設基準</a:t>
            </a:r>
            <a:endParaRPr lang="en-US" altLang="ja-JP" sz="2800" dirty="0" smtClean="0">
              <a:latin typeface="+mj-ea"/>
            </a:endParaRPr>
          </a:p>
          <a:p>
            <a:pPr lvl="1" algn="just">
              <a:lnSpc>
                <a:spcPct val="90000"/>
              </a:lnSpc>
              <a:buSzPct val="80000"/>
            </a:pPr>
            <a:r>
              <a:rPr lang="ja-JP" altLang="en-US" sz="2400" dirty="0" smtClean="0">
                <a:latin typeface="+mj-ea"/>
              </a:rPr>
              <a:t>下記</a:t>
            </a:r>
            <a:r>
              <a:rPr lang="ja-JP" altLang="en-US" sz="2400" dirty="0">
                <a:latin typeface="+mj-ea"/>
              </a:rPr>
              <a:t>のア～ウのいずれかに該当</a:t>
            </a:r>
            <a:r>
              <a:rPr lang="ja-JP" altLang="en-US" sz="2400" dirty="0" smtClean="0">
                <a:latin typeface="+mj-ea"/>
              </a:rPr>
              <a:t>する</a:t>
            </a:r>
            <a:endParaRPr lang="ja-JP" altLang="en-US" sz="2400" dirty="0">
              <a:latin typeface="+mj-ea"/>
            </a:endParaRPr>
          </a:p>
          <a:p>
            <a:pPr lvl="2" algn="just">
              <a:lnSpc>
                <a:spcPct val="90000"/>
              </a:lnSpc>
              <a:buSzPct val="80000"/>
            </a:pPr>
            <a:r>
              <a:rPr lang="ja-JP" altLang="en-US" sz="2000" dirty="0">
                <a:latin typeface="+mj-ea"/>
              </a:rPr>
              <a:t>ア</a:t>
            </a:r>
            <a:r>
              <a:rPr lang="en-US" altLang="ja-JP" sz="2000" dirty="0">
                <a:latin typeface="+mj-ea"/>
              </a:rPr>
              <a:t>) </a:t>
            </a:r>
            <a:r>
              <a:rPr lang="ja-JP" altLang="en-US" sz="2000" dirty="0">
                <a:latin typeface="+mj-ea"/>
              </a:rPr>
              <a:t>年間の緊急入院患者数が◯名以上である</a:t>
            </a:r>
          </a:p>
          <a:p>
            <a:pPr lvl="2" algn="just">
              <a:lnSpc>
                <a:spcPct val="90000"/>
              </a:lnSpc>
              <a:buSzPct val="80000"/>
            </a:pPr>
            <a:r>
              <a:rPr lang="ja-JP" altLang="en-US" sz="2000" dirty="0">
                <a:latin typeface="+mj-ea"/>
              </a:rPr>
              <a:t>イ） 全身麻酔（手術を実施した場合に限る）の患者数が年◯件以上である</a:t>
            </a:r>
          </a:p>
          <a:p>
            <a:pPr lvl="2" algn="just">
              <a:lnSpc>
                <a:spcPct val="90000"/>
              </a:lnSpc>
              <a:buSzPct val="80000"/>
            </a:pPr>
            <a:r>
              <a:rPr lang="ja-JP" altLang="en-US" sz="2000" dirty="0">
                <a:latin typeface="+mj-ea"/>
              </a:rPr>
              <a:t>ウ） 第三次救急医療機関、小児救急医療拠点病院、総合周産期母子医療センター、災害医療拠点病院、へき地医療拠点病院、地域医療拠点病院又は地域医療支援病院である</a:t>
            </a:r>
          </a:p>
          <a:p>
            <a:pPr lvl="1" algn="just">
              <a:lnSpc>
                <a:spcPct val="90000"/>
              </a:lnSpc>
              <a:buSzPct val="80000"/>
            </a:pPr>
            <a:r>
              <a:rPr lang="ja-JP" altLang="en-US" sz="2400" dirty="0" smtClean="0">
                <a:latin typeface="+mj-ea"/>
              </a:rPr>
              <a:t>記</a:t>
            </a:r>
            <a:r>
              <a:rPr lang="ja-JP" altLang="en-US" sz="2400" dirty="0">
                <a:latin typeface="+mj-ea"/>
              </a:rPr>
              <a:t>のア及びイの勤務医負担軽減策を実施して</a:t>
            </a:r>
            <a:r>
              <a:rPr lang="ja-JP" altLang="en-US" sz="2400" dirty="0" smtClean="0">
                <a:latin typeface="+mj-ea"/>
              </a:rPr>
              <a:t>いる</a:t>
            </a:r>
            <a:endParaRPr lang="ja-JP" altLang="en-US" sz="2400" dirty="0">
              <a:latin typeface="+mj-ea"/>
            </a:endParaRPr>
          </a:p>
          <a:p>
            <a:pPr lvl="2" algn="just">
              <a:lnSpc>
                <a:spcPct val="90000"/>
              </a:lnSpc>
              <a:buSzPct val="80000"/>
            </a:pPr>
            <a:r>
              <a:rPr lang="ja-JP" altLang="en-US" sz="2000" dirty="0">
                <a:latin typeface="+mj-ea"/>
              </a:rPr>
              <a:t>ア）当該保険医療機関内に病院勤務医負担軽減等のための責任者を配置していること</a:t>
            </a:r>
          </a:p>
          <a:p>
            <a:pPr lvl="2" algn="just">
              <a:lnSpc>
                <a:spcPct val="90000"/>
              </a:lnSpc>
              <a:buSzPct val="80000"/>
            </a:pPr>
            <a:r>
              <a:rPr lang="ja-JP" altLang="en-US" sz="2000" dirty="0">
                <a:latin typeface="+mj-ea"/>
              </a:rPr>
              <a:t>イ）当該保険医療機関内に多職種からなる役割分担推進のための委員会等を設置し、改善計画を作成すること</a:t>
            </a:r>
            <a:r>
              <a:rPr lang="ja-JP" altLang="en-US" sz="2000" dirty="0" smtClean="0">
                <a:latin typeface="+mj-ea"/>
              </a:rPr>
              <a:t>。</a:t>
            </a:r>
            <a:endParaRPr lang="ja-JP" altLang="en-US" sz="20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95520089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手術</a:t>
            </a:r>
            <a:r>
              <a:rPr lang="ja-JP" altLang="en-US" sz="2400" dirty="0">
                <a:latin typeface="+mj-ea"/>
              </a:rPr>
              <a:t>・処置の休日・時間外・深夜</a:t>
            </a:r>
            <a:r>
              <a:rPr lang="ja-JP" altLang="en-US" sz="2400" dirty="0" smtClean="0">
                <a:latin typeface="+mj-ea"/>
              </a:rPr>
              <a:t>加算</a:t>
            </a:r>
            <a:r>
              <a:rPr lang="ja-JP" altLang="en-US" sz="2400" dirty="0">
                <a:latin typeface="+mj-ea"/>
              </a:rPr>
              <a:t>の</a:t>
            </a:r>
            <a:r>
              <a:rPr lang="ja-JP" altLang="en-US" sz="2400" dirty="0" smtClean="0">
                <a:latin typeface="+mj-ea"/>
              </a:rPr>
              <a:t>より</a:t>
            </a:r>
            <a:r>
              <a:rPr lang="ja-JP" altLang="en-US" sz="2400" dirty="0">
                <a:latin typeface="+mj-ea"/>
              </a:rPr>
              <a:t>高い評価を</a:t>
            </a:r>
            <a:r>
              <a:rPr lang="ja-JP" altLang="en-US" sz="2400" dirty="0" smtClean="0">
                <a:latin typeface="+mj-ea"/>
              </a:rPr>
              <a:t>新設</a:t>
            </a:r>
            <a:endParaRPr lang="ja-JP" altLang="en-US" sz="2400" dirty="0">
              <a:latin typeface="+mj-ea"/>
            </a:endParaRPr>
          </a:p>
          <a:p>
            <a:pPr lvl="1" algn="just">
              <a:lnSpc>
                <a:spcPct val="90000"/>
              </a:lnSpc>
              <a:buSzPct val="80000"/>
            </a:pPr>
            <a:r>
              <a:rPr lang="ja-JP" altLang="en-US" sz="2400" dirty="0" smtClean="0">
                <a:latin typeface="+mj-ea"/>
              </a:rPr>
              <a:t>従来の加算については加算「２」とする</a:t>
            </a:r>
          </a:p>
          <a:p>
            <a:pPr algn="just">
              <a:lnSpc>
                <a:spcPct val="90000"/>
              </a:lnSpc>
              <a:buSzPct val="80000"/>
            </a:pPr>
            <a:r>
              <a:rPr lang="ja-JP" altLang="en-US" sz="2800" dirty="0" smtClean="0">
                <a:latin typeface="+mj-ea"/>
              </a:rPr>
              <a:t>施設基準</a:t>
            </a:r>
            <a:endParaRPr lang="en-US" altLang="ja-JP" sz="2800" dirty="0" smtClean="0">
              <a:latin typeface="+mj-ea"/>
            </a:endParaRPr>
          </a:p>
          <a:p>
            <a:pPr lvl="1" algn="just">
              <a:lnSpc>
                <a:spcPct val="90000"/>
              </a:lnSpc>
              <a:buSzPct val="80000"/>
            </a:pPr>
            <a:r>
              <a:rPr lang="ja-JP" altLang="en-US" sz="2400" dirty="0" smtClean="0">
                <a:latin typeface="+mj-ea"/>
              </a:rPr>
              <a:t>改善計画</a:t>
            </a:r>
            <a:r>
              <a:rPr lang="ja-JP" altLang="en-US" sz="2400" dirty="0">
                <a:latin typeface="+mj-ea"/>
              </a:rPr>
              <a:t>に含まれる</a:t>
            </a:r>
            <a:r>
              <a:rPr lang="ja-JP" altLang="en-US" sz="2400" dirty="0" smtClean="0">
                <a:latin typeface="+mj-ea"/>
              </a:rPr>
              <a:t>内容</a:t>
            </a:r>
            <a:endParaRPr lang="ja-JP" altLang="en-US" sz="2400" dirty="0">
              <a:latin typeface="+mj-ea"/>
            </a:endParaRPr>
          </a:p>
          <a:p>
            <a:pPr lvl="2" algn="just">
              <a:lnSpc>
                <a:spcPct val="90000"/>
              </a:lnSpc>
              <a:buSzPct val="80000"/>
            </a:pPr>
            <a:r>
              <a:rPr lang="ja-JP" altLang="en-US" dirty="0" smtClean="0">
                <a:latin typeface="+mj-ea"/>
              </a:rPr>
              <a:t>役割</a:t>
            </a:r>
            <a:r>
              <a:rPr lang="ja-JP" altLang="en-US" dirty="0">
                <a:latin typeface="+mj-ea"/>
              </a:rPr>
              <a:t>分担の具体的内容</a:t>
            </a:r>
          </a:p>
          <a:p>
            <a:pPr lvl="1" algn="just">
              <a:lnSpc>
                <a:spcPct val="90000"/>
              </a:lnSpc>
              <a:buSzPct val="80000"/>
            </a:pPr>
            <a:r>
              <a:rPr lang="ja-JP" altLang="en-US" sz="2400" dirty="0" smtClean="0">
                <a:latin typeface="+mj-ea"/>
              </a:rPr>
              <a:t>計画</a:t>
            </a:r>
            <a:r>
              <a:rPr lang="ja-JP" altLang="en-US" sz="2400" dirty="0">
                <a:latin typeface="+mj-ea"/>
              </a:rPr>
              <a:t>に含まれることが望ましい内容）</a:t>
            </a:r>
          </a:p>
          <a:p>
            <a:pPr lvl="2" algn="just">
              <a:lnSpc>
                <a:spcPct val="90000"/>
              </a:lnSpc>
              <a:buSzPct val="80000"/>
            </a:pPr>
            <a:r>
              <a:rPr lang="ja-JP" altLang="en-US" dirty="0" smtClean="0">
                <a:latin typeface="+mj-ea"/>
              </a:rPr>
              <a:t>医師</a:t>
            </a:r>
            <a:r>
              <a:rPr lang="ja-JP" altLang="en-US" dirty="0">
                <a:latin typeface="+mj-ea"/>
              </a:rPr>
              <a:t>事務作業補助者の配置</a:t>
            </a:r>
          </a:p>
          <a:p>
            <a:pPr lvl="2" algn="just">
              <a:lnSpc>
                <a:spcPct val="90000"/>
              </a:lnSpc>
              <a:buSzPct val="80000"/>
            </a:pPr>
            <a:r>
              <a:rPr lang="ja-JP" altLang="en-US" dirty="0" smtClean="0">
                <a:latin typeface="+mj-ea"/>
              </a:rPr>
              <a:t>短時間</a:t>
            </a:r>
            <a:r>
              <a:rPr lang="ja-JP" altLang="en-US" dirty="0">
                <a:latin typeface="+mj-ea"/>
              </a:rPr>
              <a:t>正規雇用医師の活用</a:t>
            </a:r>
          </a:p>
          <a:p>
            <a:pPr lvl="2" algn="just">
              <a:lnSpc>
                <a:spcPct val="90000"/>
              </a:lnSpc>
              <a:buSzPct val="80000"/>
            </a:pPr>
            <a:r>
              <a:rPr lang="ja-JP" altLang="en-US" dirty="0" smtClean="0">
                <a:latin typeface="+mj-ea"/>
              </a:rPr>
              <a:t>地域</a:t>
            </a:r>
            <a:r>
              <a:rPr lang="ja-JP" altLang="en-US" dirty="0">
                <a:latin typeface="+mj-ea"/>
              </a:rPr>
              <a:t>の他の保険医療機関との連携体制</a:t>
            </a:r>
          </a:p>
          <a:p>
            <a:pPr lvl="2" algn="just">
              <a:lnSpc>
                <a:spcPct val="90000"/>
              </a:lnSpc>
              <a:buSzPct val="80000"/>
            </a:pPr>
            <a:r>
              <a:rPr lang="ja-JP" altLang="en-US" dirty="0" smtClean="0">
                <a:latin typeface="+mj-ea"/>
              </a:rPr>
              <a:t>外来</a:t>
            </a:r>
            <a:r>
              <a:rPr lang="ja-JP" altLang="en-US" dirty="0">
                <a:latin typeface="+mj-ea"/>
              </a:rPr>
              <a:t>縮小の取組 </a:t>
            </a:r>
            <a:r>
              <a:rPr lang="ja-JP" altLang="en-US" dirty="0" smtClean="0">
                <a:latin typeface="+mj-ea"/>
              </a:rPr>
              <a:t>等</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4175085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胃瘻造設術　　</a:t>
            </a:r>
            <a:r>
              <a:rPr lang="en-US" altLang="ja-JP" sz="2800" dirty="0" smtClean="0">
                <a:latin typeface="+mj-ea"/>
              </a:rPr>
              <a:t> </a:t>
            </a:r>
            <a:r>
              <a:rPr lang="en-US" altLang="ja-JP" sz="2800" dirty="0">
                <a:latin typeface="+mj-ea"/>
              </a:rPr>
              <a:t>◯</a:t>
            </a:r>
            <a:r>
              <a:rPr lang="ja-JP" altLang="en-US" sz="2800" dirty="0">
                <a:latin typeface="+mj-ea"/>
              </a:rPr>
              <a:t>点</a:t>
            </a:r>
            <a:r>
              <a:rPr lang="en-US" altLang="ja-JP" sz="2800" dirty="0">
                <a:latin typeface="+mj-ea"/>
              </a:rPr>
              <a:t>(</a:t>
            </a:r>
            <a:r>
              <a:rPr lang="ja-JP" altLang="en-US" sz="2800" dirty="0">
                <a:latin typeface="+mj-ea"/>
              </a:rPr>
              <a:t>改</a:t>
            </a:r>
            <a:r>
              <a:rPr lang="en-US" altLang="ja-JP" sz="2800" dirty="0">
                <a:latin typeface="+mj-ea"/>
              </a:rPr>
              <a:t>)</a:t>
            </a:r>
          </a:p>
          <a:p>
            <a:pPr algn="just">
              <a:lnSpc>
                <a:spcPct val="90000"/>
              </a:lnSpc>
              <a:buSzPct val="80000"/>
            </a:pPr>
            <a:r>
              <a:rPr lang="ja-JP" altLang="en-US" sz="2800" dirty="0" smtClean="0">
                <a:latin typeface="+mj-ea"/>
              </a:rPr>
              <a:t>算定要件</a:t>
            </a:r>
            <a:endParaRPr lang="ja-JP" altLang="en-US" sz="2800" dirty="0">
              <a:latin typeface="+mj-ea"/>
            </a:endParaRPr>
          </a:p>
          <a:p>
            <a:pPr lvl="1" algn="just">
              <a:lnSpc>
                <a:spcPct val="90000"/>
              </a:lnSpc>
              <a:buSzPct val="80000"/>
            </a:pPr>
            <a:r>
              <a:rPr lang="ja-JP" altLang="en-US" sz="2400" dirty="0" smtClean="0">
                <a:latin typeface="+mj-ea"/>
              </a:rPr>
              <a:t>胃瘻造設術</a:t>
            </a:r>
            <a:r>
              <a:rPr lang="ja-JP" altLang="en-US" sz="2400" dirty="0">
                <a:latin typeface="+mj-ea"/>
              </a:rPr>
              <a:t>を行う際には、胃瘻造設の必要性、管理の方法及び閉鎖の際に要される身体の状態等、療養上必要な事項について、</a:t>
            </a:r>
            <a:r>
              <a:rPr lang="ja-JP" altLang="en-US" sz="2400" b="1" u="sng" dirty="0">
                <a:latin typeface="+mj-ea"/>
              </a:rPr>
              <a:t>患者及び家族への説明</a:t>
            </a:r>
            <a:r>
              <a:rPr lang="ja-JP" altLang="en-US" sz="2400" dirty="0">
                <a:latin typeface="+mj-ea"/>
              </a:rPr>
              <a:t>を行うこと。</a:t>
            </a:r>
          </a:p>
          <a:p>
            <a:pPr lvl="1" algn="just">
              <a:lnSpc>
                <a:spcPct val="90000"/>
              </a:lnSpc>
              <a:buSzPct val="80000"/>
            </a:pPr>
            <a:r>
              <a:rPr lang="ja-JP" altLang="en-US" sz="2400" b="1" u="sng" dirty="0" smtClean="0">
                <a:latin typeface="+mj-ea"/>
              </a:rPr>
              <a:t>胃瘻造設後</a:t>
            </a:r>
            <a:r>
              <a:rPr lang="ja-JP" altLang="en-US" sz="2400" b="1" u="sng" dirty="0">
                <a:latin typeface="+mj-ea"/>
              </a:rPr>
              <a:t>、他の保険医療機関に患者を紹介する場合は、嚥下機能訓練等の必要性、実施するべき内容、嚥下機能評価の結果、家族への説明内容等を情報提供すること</a:t>
            </a:r>
            <a:r>
              <a:rPr lang="ja-JP" altLang="en-US" sz="2400" b="1" u="sng" dirty="0" smtClean="0">
                <a:latin typeface="+mj-ea"/>
              </a:rPr>
              <a:t>。</a:t>
            </a:r>
            <a:endParaRPr lang="ja-JP" altLang="en-US" sz="2400"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2577506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胃瘻造設術　　</a:t>
            </a:r>
            <a:r>
              <a:rPr lang="en-US" altLang="ja-JP" sz="2800" dirty="0" smtClean="0">
                <a:latin typeface="+mj-ea"/>
              </a:rPr>
              <a:t> </a:t>
            </a:r>
            <a:r>
              <a:rPr lang="en-US" altLang="ja-JP" sz="2800" dirty="0">
                <a:latin typeface="+mj-ea"/>
              </a:rPr>
              <a:t>◯</a:t>
            </a:r>
            <a:r>
              <a:rPr lang="ja-JP" altLang="en-US" sz="2800" dirty="0">
                <a:latin typeface="+mj-ea"/>
              </a:rPr>
              <a:t>点</a:t>
            </a:r>
            <a:r>
              <a:rPr lang="en-US" altLang="ja-JP" sz="2800" dirty="0">
                <a:latin typeface="+mj-ea"/>
              </a:rPr>
              <a:t>(</a:t>
            </a:r>
            <a:r>
              <a:rPr lang="ja-JP" altLang="en-US" sz="2800" dirty="0">
                <a:latin typeface="+mj-ea"/>
              </a:rPr>
              <a:t>改</a:t>
            </a:r>
            <a:r>
              <a:rPr lang="en-US" altLang="ja-JP" sz="2800" dirty="0">
                <a:latin typeface="+mj-ea"/>
              </a:rPr>
              <a:t>)</a:t>
            </a:r>
          </a:p>
          <a:p>
            <a:pPr algn="just">
              <a:lnSpc>
                <a:spcPct val="90000"/>
              </a:lnSpc>
              <a:buSzPct val="80000"/>
            </a:pPr>
            <a:r>
              <a:rPr lang="ja-JP" altLang="en-US" sz="2800" dirty="0" smtClean="0">
                <a:latin typeface="+mj-ea"/>
              </a:rPr>
              <a:t>施設基準</a:t>
            </a:r>
            <a:endParaRPr lang="ja-JP" altLang="en-US" sz="2800" dirty="0">
              <a:latin typeface="+mj-ea"/>
            </a:endParaRPr>
          </a:p>
          <a:p>
            <a:pPr lvl="2" algn="just">
              <a:lnSpc>
                <a:spcPct val="90000"/>
              </a:lnSpc>
              <a:buSzPct val="80000"/>
            </a:pPr>
            <a:r>
              <a:rPr lang="ja-JP" altLang="en-US" dirty="0">
                <a:latin typeface="+mj-ea"/>
              </a:rPr>
              <a:t>以下</a:t>
            </a:r>
            <a:r>
              <a:rPr lang="ja-JP" altLang="en-US" dirty="0" smtClean="0">
                <a:latin typeface="+mj-ea"/>
              </a:rPr>
              <a:t>のいずれ</a:t>
            </a:r>
            <a:r>
              <a:rPr lang="ja-JP" altLang="en-US" dirty="0">
                <a:latin typeface="+mj-ea"/>
              </a:rPr>
              <a:t>かを満たす場合は、所定点数による算定とする。満たさない場合は、所定点数の◯</a:t>
            </a:r>
            <a:r>
              <a:rPr lang="en-US" altLang="ja-JP" dirty="0">
                <a:latin typeface="+mj-ea"/>
              </a:rPr>
              <a:t>/100</a:t>
            </a:r>
            <a:r>
              <a:rPr lang="ja-JP" altLang="en-US" dirty="0">
                <a:latin typeface="+mj-ea"/>
              </a:rPr>
              <a:t>に相当する点により算定する。</a:t>
            </a:r>
          </a:p>
          <a:p>
            <a:pPr lvl="2" algn="just">
              <a:lnSpc>
                <a:spcPct val="90000"/>
              </a:lnSpc>
              <a:buSzPct val="80000"/>
            </a:pPr>
            <a:r>
              <a:rPr lang="ja-JP" altLang="en-US" dirty="0" smtClean="0">
                <a:latin typeface="+mj-ea"/>
              </a:rPr>
              <a:t>頭頸部</a:t>
            </a:r>
            <a:r>
              <a:rPr lang="ja-JP" altLang="en-US" dirty="0">
                <a:latin typeface="+mj-ea"/>
              </a:rPr>
              <a:t>の悪性腫瘍患者に対する胃瘻造設術を除く年間の胃瘻造設術の実施件数が、◯件未満で</a:t>
            </a:r>
            <a:r>
              <a:rPr lang="ja-JP" altLang="en-US" dirty="0" smtClean="0">
                <a:latin typeface="+mj-ea"/>
              </a:rPr>
              <a:t>ある</a:t>
            </a:r>
            <a:endParaRPr lang="ja-JP" altLang="en-US" dirty="0">
              <a:latin typeface="+mj-ea"/>
            </a:endParaRPr>
          </a:p>
          <a:p>
            <a:pPr lvl="2" algn="just">
              <a:lnSpc>
                <a:spcPct val="90000"/>
              </a:lnSpc>
              <a:buSzPct val="80000"/>
            </a:pPr>
            <a:r>
              <a:rPr lang="ja-JP" altLang="en-US" dirty="0" smtClean="0">
                <a:latin typeface="+mj-ea"/>
              </a:rPr>
              <a:t>頭頸部</a:t>
            </a:r>
            <a:r>
              <a:rPr lang="ja-JP" altLang="en-US" dirty="0">
                <a:latin typeface="+mj-ea"/>
              </a:rPr>
              <a:t>の悪性腫瘍患者に対する胃瘻造設術を除く年間の胃瘻造設術の実施件数が◯件以上かつ、下記のア及びイを</a:t>
            </a:r>
            <a:r>
              <a:rPr lang="ja-JP" altLang="en-US" dirty="0" smtClean="0">
                <a:latin typeface="+mj-ea"/>
              </a:rPr>
              <a:t>満たす</a:t>
            </a:r>
            <a:endParaRPr lang="ja-JP" altLang="en-US" dirty="0">
              <a:latin typeface="+mj-ea"/>
            </a:endParaRPr>
          </a:p>
          <a:p>
            <a:pPr lvl="3" algn="just">
              <a:lnSpc>
                <a:spcPct val="90000"/>
              </a:lnSpc>
              <a:buSzPct val="80000"/>
            </a:pPr>
            <a:r>
              <a:rPr lang="ja-JP" altLang="en-US" dirty="0">
                <a:latin typeface="+mj-ea"/>
              </a:rPr>
              <a:t>ア 胃瘻造設患者全例に嚥下造影又は内視鏡下嚥下機能評価検査を行っていること。</a:t>
            </a:r>
          </a:p>
          <a:p>
            <a:pPr lvl="3" algn="just">
              <a:lnSpc>
                <a:spcPct val="90000"/>
              </a:lnSpc>
              <a:buSzPct val="80000"/>
            </a:pPr>
            <a:r>
              <a:rPr lang="ja-JP" altLang="en-US" dirty="0">
                <a:latin typeface="+mj-ea"/>
              </a:rPr>
              <a:t>イ 経口摂取以外の栄養方法を使用している患者であって、以下の</a:t>
            </a:r>
            <a:r>
              <a:rPr lang="en-US" altLang="ja-JP" dirty="0">
                <a:latin typeface="+mj-ea"/>
              </a:rPr>
              <a:t>a</a:t>
            </a:r>
            <a:r>
              <a:rPr lang="ja-JP" altLang="en-US" dirty="0">
                <a:latin typeface="+mj-ea"/>
              </a:rPr>
              <a:t>又は</a:t>
            </a:r>
            <a:r>
              <a:rPr lang="en-US" altLang="ja-JP" dirty="0">
                <a:latin typeface="+mj-ea"/>
              </a:rPr>
              <a:t>b</a:t>
            </a:r>
            <a:r>
              <a:rPr lang="ja-JP" altLang="en-US" dirty="0">
                <a:latin typeface="+mj-ea"/>
              </a:rPr>
              <a:t>に該当する患者（転院又は退院した患者を含む。）の合計数の◯％以上について、</a:t>
            </a:r>
            <a:r>
              <a:rPr lang="en-US" altLang="ja-JP" dirty="0">
                <a:latin typeface="+mj-ea"/>
              </a:rPr>
              <a:t>1</a:t>
            </a:r>
            <a:r>
              <a:rPr lang="ja-JP" altLang="en-US" dirty="0">
                <a:latin typeface="+mj-ea"/>
              </a:rPr>
              <a:t>年以内に経口摂取のみの栄養方法に回復させていること。</a:t>
            </a:r>
          </a:p>
          <a:p>
            <a:pPr lvl="3" algn="just">
              <a:lnSpc>
                <a:spcPct val="90000"/>
              </a:lnSpc>
              <a:buSzPct val="80000"/>
            </a:pPr>
            <a:r>
              <a:rPr lang="en-US" altLang="ja-JP" dirty="0">
                <a:latin typeface="+mj-ea"/>
              </a:rPr>
              <a:t>a. </a:t>
            </a:r>
            <a:r>
              <a:rPr lang="ja-JP" altLang="en-US" dirty="0">
                <a:latin typeface="+mj-ea"/>
              </a:rPr>
              <a:t>新規に受け入れた患者で、鼻腔栄養又は胃瘻を</a:t>
            </a:r>
            <a:r>
              <a:rPr lang="ja-JP" altLang="en-US" dirty="0" smtClean="0">
                <a:latin typeface="+mj-ea"/>
              </a:rPr>
              <a:t>使用</a:t>
            </a:r>
            <a:endParaRPr lang="ja-JP" altLang="en-US" dirty="0">
              <a:latin typeface="+mj-ea"/>
            </a:endParaRPr>
          </a:p>
          <a:p>
            <a:pPr lvl="3" algn="just">
              <a:lnSpc>
                <a:spcPct val="90000"/>
              </a:lnSpc>
              <a:buSzPct val="80000"/>
            </a:pPr>
            <a:r>
              <a:rPr lang="en-US" altLang="ja-JP" dirty="0">
                <a:latin typeface="+mj-ea"/>
              </a:rPr>
              <a:t>b. </a:t>
            </a:r>
            <a:r>
              <a:rPr lang="ja-JP" altLang="en-US" dirty="0">
                <a:latin typeface="+mj-ea"/>
              </a:rPr>
              <a:t>当該保険医療機関で新たに鼻腔栄養又は胃瘻を導入</a:t>
            </a:r>
            <a:r>
              <a:rPr lang="ja-JP" altLang="en-US" dirty="0" smtClean="0">
                <a:latin typeface="+mj-ea"/>
              </a:rPr>
              <a:t>した</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0964543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a:latin typeface="+mj-ea"/>
              </a:rPr>
              <a:t>新</a:t>
            </a:r>
            <a:r>
              <a:rPr lang="en-US" altLang="ja-JP" sz="2800" dirty="0">
                <a:latin typeface="+mj-ea"/>
              </a:rPr>
              <a:t>) </a:t>
            </a:r>
            <a:r>
              <a:rPr lang="ja-JP" altLang="en-US" sz="2800" dirty="0">
                <a:latin typeface="+mj-ea"/>
              </a:rPr>
              <a:t>胃瘻造設時嚥下機能評価加算 </a:t>
            </a:r>
            <a:r>
              <a:rPr lang="ja-JP" altLang="en-US" sz="2800" dirty="0" smtClean="0">
                <a:latin typeface="+mj-ea"/>
              </a:rPr>
              <a:t>　　　◯</a:t>
            </a:r>
            <a:r>
              <a:rPr lang="ja-JP" altLang="en-US" sz="2800" dirty="0">
                <a:latin typeface="+mj-ea"/>
              </a:rPr>
              <a:t>点</a:t>
            </a: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胃瘻造設術</a:t>
            </a:r>
            <a:r>
              <a:rPr lang="ja-JP" altLang="en-US" sz="2400" dirty="0">
                <a:latin typeface="+mj-ea"/>
              </a:rPr>
              <a:t>を所定点数により算定できる保険医療機関において実施される場合は、所定点数による算定とする。それ以外の保険医療機関に於いて実施される場合は、所定点数の◯</a:t>
            </a:r>
            <a:r>
              <a:rPr lang="en-US" altLang="ja-JP" sz="2400" dirty="0">
                <a:latin typeface="+mj-ea"/>
              </a:rPr>
              <a:t>/100</a:t>
            </a:r>
            <a:r>
              <a:rPr lang="ja-JP" altLang="en-US" sz="2400" dirty="0">
                <a:latin typeface="+mj-ea"/>
              </a:rPr>
              <a:t>に相当する点により算定する。</a:t>
            </a:r>
          </a:p>
          <a:p>
            <a:pPr lvl="1" algn="just">
              <a:lnSpc>
                <a:spcPct val="90000"/>
              </a:lnSpc>
              <a:buSzPct val="80000"/>
            </a:pPr>
            <a:r>
              <a:rPr lang="ja-JP" altLang="en-US" sz="2400" dirty="0" smtClean="0">
                <a:latin typeface="+mj-ea"/>
              </a:rPr>
              <a:t>嚥下</a:t>
            </a:r>
            <a:r>
              <a:rPr lang="ja-JP" altLang="en-US" sz="2400" dirty="0">
                <a:latin typeface="+mj-ea"/>
              </a:rPr>
              <a:t>造影又は内視鏡下嚥下機能評価検査を実施し、その結果に基づき、胃瘻造設の必要性、今後の摂食機能療法の必要性や方法、胃瘻抜去又は閉鎖の可能性等について患者又は患者家族に十分に説明・相談を行った上で胃瘻造設を実施した場合に算定する。ただし、内視鏡下嚥下機能評価検査による場合は、実施者は関連学会等が実施する所定の研修を終了しているものとする。</a:t>
            </a:r>
          </a:p>
          <a:p>
            <a:pPr lvl="1" algn="just">
              <a:lnSpc>
                <a:spcPct val="90000"/>
              </a:lnSpc>
              <a:buSzPct val="80000"/>
            </a:pPr>
            <a:r>
              <a:rPr lang="ja-JP" altLang="en-US" sz="2400" dirty="0" smtClean="0">
                <a:latin typeface="+mj-ea"/>
              </a:rPr>
              <a:t>嚥下</a:t>
            </a:r>
            <a:r>
              <a:rPr lang="ja-JP" altLang="en-US" sz="2400" dirty="0">
                <a:latin typeface="+mj-ea"/>
              </a:rPr>
              <a:t>造影、内視鏡下嚥下機能評価検査は別に算定できる</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061320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dirty="0" smtClean="0">
                <a:latin typeface="+mj-ea"/>
                <a:ea typeface="+mj-ea"/>
              </a:rPr>
              <a:t>2015</a:t>
            </a:r>
            <a:r>
              <a:rPr lang="ja-JP" altLang="en-US" dirty="0" smtClean="0">
                <a:latin typeface="+mj-ea"/>
                <a:ea typeface="+mj-ea"/>
              </a:rPr>
              <a:t>年度</a:t>
            </a:r>
            <a:endParaRPr lang="en-US" altLang="ja-JP" dirty="0" smtClean="0">
              <a:latin typeface="+mj-ea"/>
              <a:ea typeface="+mj-ea"/>
            </a:endParaRPr>
          </a:p>
          <a:p>
            <a:pPr lvl="1" algn="just" eaLnBrk="1" hangingPunct="1">
              <a:lnSpc>
                <a:spcPct val="90000"/>
              </a:lnSpc>
            </a:pPr>
            <a:r>
              <a:rPr lang="ja-JP" altLang="en-US" dirty="0" smtClean="0">
                <a:latin typeface="+mj-ea"/>
                <a:ea typeface="+mj-ea"/>
              </a:rPr>
              <a:t>一定以上所得者の一部</a:t>
            </a:r>
            <a:r>
              <a:rPr lang="ja-JP" altLang="en-US" dirty="0">
                <a:latin typeface="+mj-ea"/>
                <a:ea typeface="+mj-ea"/>
              </a:rPr>
              <a:t>負担</a:t>
            </a:r>
            <a:r>
              <a:rPr lang="ja-JP" altLang="en-US" dirty="0" smtClean="0">
                <a:latin typeface="+mj-ea"/>
                <a:ea typeface="+mj-ea"/>
              </a:rPr>
              <a:t>割合の引き上げ</a:t>
            </a:r>
            <a:endParaRPr lang="en-US" altLang="ja-JP" dirty="0" smtClean="0">
              <a:latin typeface="+mj-ea"/>
              <a:ea typeface="+mj-ea"/>
            </a:endParaRPr>
          </a:p>
          <a:p>
            <a:pPr lvl="1" algn="just" eaLnBrk="1" hangingPunct="1">
              <a:lnSpc>
                <a:spcPct val="90000"/>
              </a:lnSpc>
            </a:pPr>
            <a:r>
              <a:rPr lang="ja-JP" altLang="en-US" dirty="0" smtClean="0">
                <a:latin typeface="+mj-ea"/>
                <a:ea typeface="+mj-ea"/>
              </a:rPr>
              <a:t>要支援者向けサービスを介護保険から市町村事業に移管</a:t>
            </a:r>
            <a:endParaRPr lang="en-US" altLang="ja-JP" dirty="0" smtClean="0">
              <a:latin typeface="+mj-ea"/>
              <a:ea typeface="+mj-ea"/>
            </a:endParaRPr>
          </a:p>
          <a:p>
            <a:pPr lvl="1" algn="just" eaLnBrk="1" hangingPunct="1">
              <a:lnSpc>
                <a:spcPct val="90000"/>
              </a:lnSpc>
            </a:pPr>
            <a:r>
              <a:rPr lang="ja-JP" altLang="en-US" dirty="0" smtClean="0">
                <a:latin typeface="+mj-ea"/>
                <a:ea typeface="+mj-ea"/>
              </a:rPr>
              <a:t>低所得者の保険料負担軽減</a:t>
            </a:r>
            <a:endParaRPr lang="en-US" altLang="ja-JP" dirty="0" smtClean="0">
              <a:latin typeface="+mj-ea"/>
              <a:ea typeface="+mj-ea"/>
            </a:endParaRPr>
          </a:p>
          <a:p>
            <a:pPr lvl="1" algn="just" eaLnBrk="1" hangingPunct="1">
              <a:lnSpc>
                <a:spcPct val="90000"/>
              </a:lnSpc>
            </a:pPr>
            <a:endParaRPr lang="en-US" altLang="ja-JP" dirty="0">
              <a:latin typeface="+mj-ea"/>
              <a:ea typeface="+mj-ea"/>
            </a:endParaRPr>
          </a:p>
          <a:p>
            <a:pPr marL="457200" lvl="1" indent="0" algn="r" eaLnBrk="1" hangingPunct="1">
              <a:lnSpc>
                <a:spcPct val="90000"/>
              </a:lnSpc>
              <a:buNone/>
            </a:pPr>
            <a:r>
              <a:rPr lang="ja-JP" altLang="en-US" sz="1600" dirty="0" smtClean="0">
                <a:latin typeface="+mj-ea"/>
                <a:ea typeface="+mj-ea"/>
              </a:rPr>
              <a:t>（持続可能な社会保障制度の確立を図るための改革の推進に関する法律　等　</a:t>
            </a:r>
            <a:endParaRPr lang="en-US" altLang="ja-JP" sz="1600" dirty="0" smtClean="0">
              <a:latin typeface="+mj-ea"/>
              <a:ea typeface="+mj-ea"/>
            </a:endParaRPr>
          </a:p>
          <a:p>
            <a:pPr marL="457200" lvl="1" indent="0" algn="r" eaLnBrk="1" hangingPunct="1">
              <a:lnSpc>
                <a:spcPct val="90000"/>
              </a:lnSpc>
              <a:buNone/>
            </a:pPr>
            <a:r>
              <a:rPr lang="ja-JP" altLang="en-US" sz="1600" dirty="0" smtClean="0">
                <a:latin typeface="+mj-ea"/>
                <a:ea typeface="+mj-ea"/>
              </a:rPr>
              <a:t>平成</a:t>
            </a:r>
            <a:r>
              <a:rPr lang="en-US" altLang="ja-JP" sz="1600" dirty="0" smtClean="0">
                <a:latin typeface="+mj-ea"/>
                <a:ea typeface="+mj-ea"/>
              </a:rPr>
              <a:t>25</a:t>
            </a:r>
            <a:r>
              <a:rPr lang="ja-JP" altLang="en-US" sz="1600" dirty="0" smtClean="0">
                <a:latin typeface="+mj-ea"/>
                <a:ea typeface="+mj-ea"/>
              </a:rPr>
              <a:t>年</a:t>
            </a:r>
            <a:r>
              <a:rPr lang="en-US" altLang="ja-JP" sz="1600" dirty="0" smtClean="0">
                <a:latin typeface="+mj-ea"/>
                <a:ea typeface="+mj-ea"/>
              </a:rPr>
              <a:t>12</a:t>
            </a:r>
            <a:r>
              <a:rPr lang="ja-JP" altLang="en-US" sz="1600" dirty="0" smtClean="0">
                <a:latin typeface="+mj-ea"/>
                <a:ea typeface="+mj-ea"/>
              </a:rPr>
              <a:t>月 </a:t>
            </a:r>
            <a:r>
              <a:rPr lang="en-US" altLang="ja-JP" sz="1600" dirty="0" smtClean="0">
                <a:latin typeface="+mj-ea"/>
                <a:ea typeface="+mj-ea"/>
              </a:rPr>
              <a:t>5</a:t>
            </a:r>
            <a:r>
              <a:rPr lang="ja-JP" altLang="en-US" sz="1600" dirty="0" smtClean="0">
                <a:latin typeface="+mj-ea"/>
                <a:ea typeface="+mj-ea"/>
              </a:rPr>
              <a:t>日）</a:t>
            </a:r>
            <a:endParaRPr lang="en-US" altLang="ja-JP" sz="16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社会保障改革のスケジュール案（介護）</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6414682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a:latin typeface="+mj-ea"/>
              </a:rPr>
              <a:t>新</a:t>
            </a:r>
            <a:r>
              <a:rPr lang="en-US" altLang="ja-JP" sz="2800" dirty="0">
                <a:latin typeface="+mj-ea"/>
              </a:rPr>
              <a:t>) </a:t>
            </a:r>
            <a:r>
              <a:rPr lang="ja-JP" altLang="en-US" sz="2800" dirty="0">
                <a:latin typeface="+mj-ea"/>
              </a:rPr>
              <a:t>胃瘻造設時嚥下機能評価加算 </a:t>
            </a:r>
            <a:r>
              <a:rPr lang="ja-JP" altLang="en-US" sz="2800" dirty="0" smtClean="0">
                <a:latin typeface="+mj-ea"/>
              </a:rPr>
              <a:t>　　　◯</a:t>
            </a:r>
            <a:r>
              <a:rPr lang="ja-JP" altLang="en-US" sz="2800" dirty="0">
                <a:latin typeface="+mj-ea"/>
              </a:rPr>
              <a:t>点</a:t>
            </a: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嚥下</a:t>
            </a:r>
            <a:r>
              <a:rPr lang="ja-JP" altLang="en-US" sz="2400" dirty="0">
                <a:latin typeface="+mj-ea"/>
              </a:rPr>
              <a:t>造影、内視鏡下嚥下機能評価検査を他の保険医療機関に委託した場合も算定可能とする。その場合、患者への説明等の責任の所在を摘要欄に記載することとし、受託側の医療機関は、施設基準（関連学会の講習の修了者の届出等）を満たすこと。</a:t>
            </a:r>
          </a:p>
          <a:p>
            <a:pPr algn="just">
              <a:lnSpc>
                <a:spcPct val="90000"/>
              </a:lnSpc>
              <a:buSzPct val="80000"/>
            </a:pPr>
            <a:r>
              <a:rPr lang="ja-JP" altLang="en-US" sz="2800" dirty="0" smtClean="0">
                <a:latin typeface="+mj-ea"/>
              </a:rPr>
              <a:t>経過措置</a:t>
            </a:r>
            <a:endParaRPr lang="en-US" altLang="ja-JP" sz="2800" dirty="0">
              <a:latin typeface="+mj-ea"/>
            </a:endParaRPr>
          </a:p>
          <a:p>
            <a:pPr lvl="1" algn="just">
              <a:lnSpc>
                <a:spcPct val="90000"/>
              </a:lnSpc>
              <a:buSzPct val="80000"/>
            </a:pPr>
            <a:r>
              <a:rPr lang="ja-JP" altLang="en-US" sz="2400" dirty="0">
                <a:latin typeface="+mj-ea"/>
              </a:rPr>
              <a:t>平成○年○月○日までの間は、上記②のうち研修に係る要件を満たしているものとする</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7041674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摂食</a:t>
            </a:r>
            <a:r>
              <a:rPr lang="ja-JP" altLang="en-US" sz="2800" dirty="0">
                <a:latin typeface="+mj-ea"/>
              </a:rPr>
              <a:t>機能</a:t>
            </a:r>
            <a:r>
              <a:rPr lang="ja-JP" altLang="en-US" sz="2800" dirty="0" smtClean="0">
                <a:latin typeface="+mj-ea"/>
              </a:rPr>
              <a:t>療法に経口</a:t>
            </a:r>
            <a:r>
              <a:rPr lang="ja-JP" altLang="en-US" sz="2800" dirty="0">
                <a:latin typeface="+mj-ea"/>
              </a:rPr>
              <a:t>摂取回復促進加算 </a:t>
            </a:r>
            <a:r>
              <a:rPr lang="ja-JP" altLang="en-US" sz="2800" dirty="0" smtClean="0">
                <a:latin typeface="+mj-ea"/>
              </a:rPr>
              <a:t>　◯点新設</a:t>
            </a:r>
            <a:endParaRPr lang="ja-JP" altLang="en-US" sz="2800" dirty="0">
              <a:latin typeface="+mj-ea"/>
            </a:endParaRP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鼻腔</a:t>
            </a:r>
            <a:r>
              <a:rPr lang="ja-JP" altLang="en-US" sz="2400" dirty="0">
                <a:latin typeface="+mj-ea"/>
              </a:rPr>
              <a:t>栄養又は胃瘻の状態の患者に対して、月に◯回以上嚥下造影または内視鏡下嚥下機能評価検査を実施した結果に基づいて、カンファレンス等を行い、その結果に基づいて摂食機能療法を実施した場合に、摂食機能療法に</a:t>
            </a:r>
            <a:r>
              <a:rPr lang="ja-JP" altLang="en-US" sz="2400" dirty="0" smtClean="0">
                <a:latin typeface="+mj-ea"/>
              </a:rPr>
              <a:t>加算</a:t>
            </a:r>
            <a:endParaRPr lang="en-US" altLang="ja-JP" sz="2400" dirty="0">
              <a:latin typeface="+mj-ea"/>
            </a:endParaRPr>
          </a:p>
          <a:p>
            <a:pPr lvl="1" algn="just">
              <a:lnSpc>
                <a:spcPct val="90000"/>
              </a:lnSpc>
              <a:buSzPct val="80000"/>
            </a:pPr>
            <a:r>
              <a:rPr lang="ja-JP" altLang="en-US" sz="2400" dirty="0" smtClean="0">
                <a:latin typeface="+mj-ea"/>
              </a:rPr>
              <a:t>治療</a:t>
            </a:r>
            <a:r>
              <a:rPr lang="ja-JP" altLang="en-US" sz="2400" dirty="0">
                <a:latin typeface="+mj-ea"/>
              </a:rPr>
              <a:t>開始日から起算して◯月以内に限り</a:t>
            </a:r>
            <a:r>
              <a:rPr lang="ja-JP" altLang="en-US" sz="2400" dirty="0" smtClean="0">
                <a:latin typeface="+mj-ea"/>
              </a:rPr>
              <a:t>加算</a:t>
            </a:r>
            <a:endParaRPr lang="ja-JP" altLang="en-US" sz="2400" dirty="0">
              <a:latin typeface="+mj-ea"/>
            </a:endParaRPr>
          </a:p>
          <a:p>
            <a:pPr lvl="1" algn="just">
              <a:lnSpc>
                <a:spcPct val="90000"/>
              </a:lnSpc>
              <a:buSzPct val="80000"/>
            </a:pPr>
            <a:r>
              <a:rPr lang="ja-JP" altLang="en-US" sz="2400" dirty="0" smtClean="0">
                <a:latin typeface="+mj-ea"/>
              </a:rPr>
              <a:t>実施</a:t>
            </a:r>
            <a:r>
              <a:rPr lang="ja-JP" altLang="en-US" sz="2400" dirty="0">
                <a:latin typeface="+mj-ea"/>
              </a:rPr>
              <a:t>した嚥下造影または内視鏡下嚥下機能評価検査の費用は所定点数に</a:t>
            </a:r>
            <a:r>
              <a:rPr lang="ja-JP" altLang="en-US" sz="2400" dirty="0" smtClean="0">
                <a:latin typeface="+mj-ea"/>
              </a:rPr>
              <a:t>含まれる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13442028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摂食</a:t>
            </a:r>
            <a:r>
              <a:rPr lang="ja-JP" altLang="en-US" sz="2800" dirty="0">
                <a:latin typeface="+mj-ea"/>
              </a:rPr>
              <a:t>機能</a:t>
            </a:r>
            <a:r>
              <a:rPr lang="ja-JP" altLang="en-US" sz="2800" dirty="0" smtClean="0">
                <a:latin typeface="+mj-ea"/>
              </a:rPr>
              <a:t>療法に経口</a:t>
            </a:r>
            <a:r>
              <a:rPr lang="ja-JP" altLang="en-US" sz="2800" dirty="0">
                <a:latin typeface="+mj-ea"/>
              </a:rPr>
              <a:t>摂取回復促進加算 </a:t>
            </a:r>
            <a:r>
              <a:rPr lang="ja-JP" altLang="en-US" sz="2800" dirty="0" smtClean="0">
                <a:latin typeface="+mj-ea"/>
              </a:rPr>
              <a:t>　◯点新設</a:t>
            </a:r>
            <a:endParaRPr lang="ja-JP" altLang="en-US" sz="2800" dirty="0">
              <a:latin typeface="+mj-ea"/>
            </a:endParaRPr>
          </a:p>
          <a:p>
            <a:pPr algn="just">
              <a:lnSpc>
                <a:spcPct val="90000"/>
              </a:lnSpc>
              <a:buSzPct val="80000"/>
            </a:pPr>
            <a:r>
              <a:rPr lang="ja-JP" altLang="en-US" sz="2800" dirty="0" smtClean="0">
                <a:latin typeface="+mj-ea"/>
              </a:rPr>
              <a:t>施設基準</a:t>
            </a:r>
            <a:endParaRPr lang="en-US" altLang="ja-JP" sz="2800" dirty="0">
              <a:latin typeface="+mj-ea"/>
            </a:endParaRPr>
          </a:p>
          <a:p>
            <a:pPr lvl="1" algn="just">
              <a:lnSpc>
                <a:spcPct val="90000"/>
              </a:lnSpc>
              <a:buSzPct val="80000"/>
            </a:pPr>
            <a:r>
              <a:rPr lang="ja-JP" altLang="en-US" sz="2400" dirty="0" smtClean="0">
                <a:latin typeface="+mj-ea"/>
              </a:rPr>
              <a:t>新規</a:t>
            </a:r>
            <a:r>
              <a:rPr lang="ja-JP" altLang="en-US" sz="2400" dirty="0">
                <a:latin typeface="+mj-ea"/>
              </a:rPr>
              <a:t>の胃瘻造設患者と他の保険医療機関から受け入れた胃瘻造設患者が合わせて年間◯名以上いること。</a:t>
            </a:r>
          </a:p>
          <a:p>
            <a:pPr lvl="1" algn="just">
              <a:lnSpc>
                <a:spcPct val="90000"/>
              </a:lnSpc>
              <a:buSzPct val="80000"/>
            </a:pPr>
            <a:r>
              <a:rPr lang="ja-JP" altLang="en-US" sz="2400" dirty="0" smtClean="0">
                <a:latin typeface="+mj-ea"/>
              </a:rPr>
              <a:t>経口</a:t>
            </a:r>
            <a:r>
              <a:rPr lang="ja-JP" altLang="en-US" sz="2400" dirty="0">
                <a:latin typeface="+mj-ea"/>
              </a:rPr>
              <a:t>摂取以外の栄養方法を使用している患者であって、以下のア又はイに該当する患者（転院又は退院した患者を含む。）の合計数の◯％以上について、１年以内に経口摂取のみの栄養方法に回復させていること。</a:t>
            </a:r>
          </a:p>
          <a:p>
            <a:pPr lvl="2" algn="just">
              <a:lnSpc>
                <a:spcPct val="90000"/>
              </a:lnSpc>
              <a:buSzPct val="80000"/>
            </a:pPr>
            <a:r>
              <a:rPr lang="ja-JP" altLang="en-US" sz="2000" dirty="0">
                <a:latin typeface="+mj-ea"/>
              </a:rPr>
              <a:t>ア</a:t>
            </a:r>
            <a:r>
              <a:rPr lang="en-US" altLang="ja-JP" sz="2000" dirty="0">
                <a:latin typeface="+mj-ea"/>
              </a:rPr>
              <a:t>) </a:t>
            </a:r>
            <a:r>
              <a:rPr lang="ja-JP" altLang="en-US" sz="2000" dirty="0">
                <a:latin typeface="+mj-ea"/>
              </a:rPr>
              <a:t>新規に受け入れた患者で、鼻腔栄養又は胃瘻を使用している者</a:t>
            </a:r>
          </a:p>
          <a:p>
            <a:pPr lvl="2" algn="just">
              <a:lnSpc>
                <a:spcPct val="90000"/>
              </a:lnSpc>
              <a:buSzPct val="80000"/>
            </a:pPr>
            <a:r>
              <a:rPr lang="ja-JP" altLang="en-US" sz="2000" dirty="0">
                <a:latin typeface="+mj-ea"/>
              </a:rPr>
              <a:t>イ</a:t>
            </a:r>
            <a:r>
              <a:rPr lang="en-US" altLang="ja-JP" sz="2000" dirty="0">
                <a:latin typeface="+mj-ea"/>
              </a:rPr>
              <a:t>) </a:t>
            </a:r>
            <a:r>
              <a:rPr lang="ja-JP" altLang="en-US" sz="2000" dirty="0">
                <a:latin typeface="+mj-ea"/>
              </a:rPr>
              <a:t>当該保険医療機関で新たに鼻腔栄養又は胃瘻を導入した患者</a:t>
            </a:r>
          </a:p>
          <a:p>
            <a:pPr lvl="1" algn="just">
              <a:lnSpc>
                <a:spcPct val="90000"/>
              </a:lnSpc>
              <a:buSzPct val="80000"/>
            </a:pPr>
            <a:r>
              <a:rPr lang="ja-JP" altLang="en-US" sz="2400" dirty="0" smtClean="0">
                <a:latin typeface="+mj-ea"/>
              </a:rPr>
              <a:t>摂食</a:t>
            </a:r>
            <a:r>
              <a:rPr lang="ja-JP" altLang="en-US" sz="2400" dirty="0">
                <a:latin typeface="+mj-ea"/>
              </a:rPr>
              <a:t>機能療法に専従の言語聴覚士が◯名以上配置されていること。</a:t>
            </a:r>
          </a:p>
          <a:p>
            <a:pPr lvl="1" algn="just">
              <a:lnSpc>
                <a:spcPct val="90000"/>
              </a:lnSpc>
              <a:buSzPct val="80000"/>
            </a:pPr>
            <a:r>
              <a:rPr lang="ja-JP" altLang="en-US" sz="2400" dirty="0" smtClean="0">
                <a:latin typeface="+mj-ea"/>
              </a:rPr>
              <a:t>基準</a:t>
            </a:r>
            <a:r>
              <a:rPr lang="ja-JP" altLang="en-US" sz="2400" dirty="0">
                <a:latin typeface="+mj-ea"/>
              </a:rPr>
              <a:t>について、新規に届出を行う場合は、届出前○月の実績をもって施設基準の適合性を判断する</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3468427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endParaRPr lang="ja-JP" altLang="en-US" sz="2000" dirty="0">
              <a:latin typeface="+mj-ea"/>
            </a:endParaRPr>
          </a:p>
          <a:p>
            <a:pPr algn="just">
              <a:lnSpc>
                <a:spcPct val="90000"/>
              </a:lnSpc>
              <a:buSzPct val="80000"/>
            </a:pPr>
            <a:r>
              <a:rPr lang="en-US" altLang="ja-JP" sz="2800" dirty="0" smtClean="0">
                <a:latin typeface="+mj-ea"/>
              </a:rPr>
              <a:t>(</a:t>
            </a:r>
            <a:r>
              <a:rPr lang="ja-JP" altLang="en-US" sz="2800" dirty="0" smtClean="0">
                <a:latin typeface="+mj-ea"/>
              </a:rPr>
              <a:t>新</a:t>
            </a:r>
            <a:r>
              <a:rPr lang="en-US" altLang="ja-JP" sz="2800" dirty="0" smtClean="0">
                <a:latin typeface="+mj-ea"/>
              </a:rPr>
              <a:t>) </a:t>
            </a:r>
            <a:r>
              <a:rPr lang="ja-JP" altLang="en-US" sz="2800" dirty="0" smtClean="0">
                <a:latin typeface="+mj-ea"/>
              </a:rPr>
              <a:t>胃瘻抜去術 ◯点</a:t>
            </a:r>
          </a:p>
          <a:p>
            <a:pPr lvl="1" algn="just">
              <a:lnSpc>
                <a:spcPct val="90000"/>
              </a:lnSpc>
              <a:buSzPct val="80000"/>
            </a:pPr>
            <a:r>
              <a:rPr lang="ja-JP" altLang="en-US" sz="2400" dirty="0" smtClean="0">
                <a:latin typeface="+mj-ea"/>
              </a:rPr>
              <a:t>これ</a:t>
            </a:r>
            <a:r>
              <a:rPr lang="ja-JP" altLang="en-US" sz="2400" dirty="0">
                <a:latin typeface="+mj-ea"/>
              </a:rPr>
              <a:t>まで</a:t>
            </a:r>
            <a:r>
              <a:rPr lang="ja-JP" altLang="en-US" sz="2400">
                <a:latin typeface="+mj-ea"/>
              </a:rPr>
              <a:t>評価</a:t>
            </a:r>
            <a:r>
              <a:rPr lang="ja-JP" altLang="en-US" sz="2400" smtClean="0">
                <a:latin typeface="+mj-ea"/>
              </a:rPr>
              <a:t>がなかった胃瘻抜去術</a:t>
            </a:r>
            <a:r>
              <a:rPr lang="ja-JP" altLang="en-US" sz="2400" dirty="0">
                <a:latin typeface="+mj-ea"/>
              </a:rPr>
              <a:t>の技術料</a:t>
            </a:r>
            <a:r>
              <a:rPr lang="ja-JP" altLang="en-US" sz="2400">
                <a:latin typeface="+mj-ea"/>
              </a:rPr>
              <a:t>を</a:t>
            </a:r>
            <a:r>
              <a:rPr lang="ja-JP" altLang="en-US" sz="2400" smtClean="0">
                <a:latin typeface="+mj-ea"/>
              </a:rPr>
              <a:t>新設</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1844138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外来</a:t>
            </a:r>
            <a:r>
              <a:rPr lang="ja-JP" altLang="en-US" sz="2800" dirty="0">
                <a:latin typeface="+mj-ea"/>
              </a:rPr>
              <a:t>化学療法加算</a:t>
            </a:r>
            <a:r>
              <a:rPr lang="ja-JP" altLang="en-US" sz="2800" dirty="0" smtClean="0">
                <a:latin typeface="+mj-ea"/>
              </a:rPr>
              <a:t>Ａ</a:t>
            </a:r>
            <a:endParaRPr lang="en-US" altLang="ja-JP" sz="2800" dirty="0">
              <a:latin typeface="+mj-ea"/>
            </a:endParaRPr>
          </a:p>
          <a:p>
            <a:pPr algn="just">
              <a:lnSpc>
                <a:spcPct val="90000"/>
              </a:lnSpc>
              <a:buSzPct val="80000"/>
            </a:pPr>
            <a:r>
              <a:rPr lang="ja-JP" altLang="en-US" sz="2800" dirty="0" smtClean="0">
                <a:latin typeface="+mj-ea"/>
              </a:rPr>
              <a:t>算定要件</a:t>
            </a:r>
            <a:endParaRPr lang="ja-JP" altLang="en-US" sz="2800" dirty="0">
              <a:latin typeface="+mj-ea"/>
            </a:endParaRPr>
          </a:p>
          <a:p>
            <a:pPr lvl="1" algn="just">
              <a:lnSpc>
                <a:spcPct val="90000"/>
              </a:lnSpc>
              <a:buSzPct val="80000"/>
            </a:pPr>
            <a:r>
              <a:rPr lang="ja-JP" altLang="en-US" sz="2400" dirty="0" smtClean="0">
                <a:latin typeface="+mj-ea"/>
              </a:rPr>
              <a:t>入院中</a:t>
            </a:r>
            <a:r>
              <a:rPr lang="ja-JP" altLang="en-US" sz="2400" dirty="0">
                <a:latin typeface="+mj-ea"/>
              </a:rPr>
              <a:t>の患者以外の悪性腫瘍の患者に対して、</a:t>
            </a:r>
            <a:r>
              <a:rPr lang="ja-JP" altLang="en-US" sz="2400" b="1" u="sng" dirty="0">
                <a:latin typeface="+mj-ea"/>
              </a:rPr>
              <a:t>悪性腫瘍の治療を目的として抗悪性腫瘍剤が投与された場合に</a:t>
            </a:r>
            <a:r>
              <a:rPr lang="ja-JP" altLang="en-US" sz="2400" dirty="0">
                <a:latin typeface="+mj-ea"/>
              </a:rPr>
              <a:t>算定する。</a:t>
            </a:r>
          </a:p>
          <a:p>
            <a:pPr lvl="1" algn="just">
              <a:lnSpc>
                <a:spcPct val="90000"/>
              </a:lnSpc>
              <a:buSzPct val="80000"/>
            </a:pPr>
            <a:r>
              <a:rPr lang="ja-JP" altLang="en-US" sz="2400" dirty="0">
                <a:latin typeface="+mj-ea"/>
              </a:rPr>
              <a:t>② Ｇ</a:t>
            </a:r>
            <a:r>
              <a:rPr lang="en-US" altLang="ja-JP" sz="2400" dirty="0">
                <a:latin typeface="+mj-ea"/>
              </a:rPr>
              <a:t>000</a:t>
            </a:r>
            <a:r>
              <a:rPr lang="ja-JP" altLang="en-US" sz="2400" dirty="0">
                <a:latin typeface="+mj-ea"/>
              </a:rPr>
              <a:t>皮内、皮下及び筋肉注射により投与した場合は算定できない。</a:t>
            </a:r>
          </a:p>
          <a:p>
            <a:pPr lvl="1" algn="just">
              <a:lnSpc>
                <a:spcPct val="90000"/>
              </a:lnSpc>
              <a:buSzPct val="80000"/>
            </a:pPr>
            <a:r>
              <a:rPr lang="ja-JP" altLang="en-US" sz="2400" b="1" u="sng" dirty="0">
                <a:latin typeface="+mj-ea"/>
              </a:rPr>
              <a:t>③ 加算の対象となる抗悪性腫瘍剤は、薬効分類上の腫瘍用薬とする。</a:t>
            </a:r>
          </a:p>
          <a:p>
            <a:pPr lvl="1" algn="just">
              <a:lnSpc>
                <a:spcPct val="90000"/>
              </a:lnSpc>
              <a:buSzPct val="80000"/>
            </a:pPr>
            <a:r>
              <a:rPr lang="ja-JP" altLang="en-US" sz="2400" b="1" u="sng" dirty="0">
                <a:latin typeface="+mj-ea"/>
              </a:rPr>
              <a:t>④ この場合において、区分番号Ｃ</a:t>
            </a:r>
            <a:r>
              <a:rPr lang="en-US" altLang="ja-JP" sz="2400" b="1" u="sng" dirty="0">
                <a:latin typeface="+mj-ea"/>
              </a:rPr>
              <a:t>101</a:t>
            </a:r>
            <a:r>
              <a:rPr lang="ja-JP" altLang="en-US" sz="2400" b="1" u="sng" dirty="0">
                <a:latin typeface="+mj-ea"/>
              </a:rPr>
              <a:t>に掲げる在宅自己注射指導管理料は算定しない</a:t>
            </a:r>
            <a:r>
              <a:rPr lang="ja-JP" altLang="en-US" sz="2400" b="1" u="sng" dirty="0" smtClean="0">
                <a:latin typeface="+mj-ea"/>
              </a:rPr>
              <a:t>。</a:t>
            </a:r>
            <a:endParaRPr lang="ja-JP" altLang="en-US" sz="2400"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外来化学療法の投与方法・対象薬剤見直</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6804289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外来</a:t>
            </a:r>
            <a:r>
              <a:rPr lang="ja-JP" altLang="en-US" sz="2800" dirty="0">
                <a:latin typeface="+mj-ea"/>
              </a:rPr>
              <a:t>化学療法</a:t>
            </a:r>
            <a:r>
              <a:rPr lang="ja-JP" altLang="en-US" sz="2800" dirty="0" smtClean="0">
                <a:latin typeface="+mj-ea"/>
              </a:rPr>
              <a:t>加算</a:t>
            </a:r>
            <a:r>
              <a:rPr lang="ja-JP" altLang="en-US" sz="2800" dirty="0">
                <a:latin typeface="+mj-ea"/>
              </a:rPr>
              <a:t>Ｂ</a:t>
            </a:r>
            <a:endParaRPr lang="en-US" altLang="ja-JP" sz="2800" dirty="0">
              <a:latin typeface="+mj-ea"/>
            </a:endParaRPr>
          </a:p>
          <a:p>
            <a:pPr algn="just">
              <a:lnSpc>
                <a:spcPct val="90000"/>
              </a:lnSpc>
              <a:buSzPct val="80000"/>
            </a:pPr>
            <a:r>
              <a:rPr lang="ja-JP" altLang="en-US" sz="2800" dirty="0" smtClean="0">
                <a:latin typeface="+mj-ea"/>
              </a:rPr>
              <a:t>算定要件</a:t>
            </a:r>
            <a:endParaRPr lang="ja-JP" altLang="en-US" sz="2800" dirty="0">
              <a:latin typeface="+mj-ea"/>
            </a:endParaRPr>
          </a:p>
          <a:p>
            <a:pPr lvl="1" algn="just">
              <a:lnSpc>
                <a:spcPct val="90000"/>
              </a:lnSpc>
              <a:buSzPct val="80000"/>
            </a:pPr>
            <a:r>
              <a:rPr lang="ja-JP" altLang="en-US" sz="2400" dirty="0">
                <a:latin typeface="+mj-ea"/>
              </a:rPr>
              <a:t>① 入院中の患者以外の患者であって以下の場合に限り算定する。</a:t>
            </a:r>
          </a:p>
          <a:p>
            <a:pPr lvl="2" algn="just">
              <a:lnSpc>
                <a:spcPct val="90000"/>
              </a:lnSpc>
              <a:buSzPct val="80000"/>
            </a:pPr>
            <a:r>
              <a:rPr lang="ja-JP" altLang="en-US" sz="2000" dirty="0">
                <a:latin typeface="+mj-ea"/>
              </a:rPr>
              <a:t>ア 関節リウマチの患者、クローン病の患者、ベーチェット病の患者、強直性脊椎炎の患者、潰瘍性大腸炎の患者、尋常性乾癬の患者、関節症性乾癬の患者、膿疱性乾癬の患者及び乾癬性紅皮症の患者に対してインフリキシマブ製剤を投与した場合</a:t>
            </a:r>
          </a:p>
          <a:p>
            <a:pPr lvl="2" algn="just">
              <a:lnSpc>
                <a:spcPct val="90000"/>
              </a:lnSpc>
              <a:buSzPct val="80000"/>
            </a:pPr>
            <a:r>
              <a:rPr lang="ja-JP" altLang="en-US" sz="2000" dirty="0">
                <a:latin typeface="+mj-ea"/>
              </a:rPr>
              <a:t>イ 関節リウマチの患者、多関節に活動性を有する若年性特発性関節炎の患者、全身型若年性特発性関節炎の患者及びキャッスルマン病の患者に対してトシリズマブ製剤を投与した場合</a:t>
            </a:r>
          </a:p>
          <a:p>
            <a:pPr lvl="2" algn="just">
              <a:lnSpc>
                <a:spcPct val="90000"/>
              </a:lnSpc>
              <a:buSzPct val="80000"/>
            </a:pPr>
            <a:r>
              <a:rPr lang="ja-JP" altLang="en-US" sz="2000" dirty="0">
                <a:latin typeface="+mj-ea"/>
              </a:rPr>
              <a:t>ウ 関節リウマチの患者に対してアバタセプト製剤を投与した場合</a:t>
            </a:r>
          </a:p>
          <a:p>
            <a:pPr lvl="1" algn="just">
              <a:lnSpc>
                <a:spcPct val="90000"/>
              </a:lnSpc>
              <a:buSzPct val="80000"/>
            </a:pPr>
            <a:r>
              <a:rPr lang="ja-JP" altLang="en-US" sz="2400" dirty="0">
                <a:latin typeface="+mj-ea"/>
              </a:rPr>
              <a:t>② Ｇ</a:t>
            </a:r>
            <a:r>
              <a:rPr lang="en-US" altLang="ja-JP" sz="2400" dirty="0">
                <a:latin typeface="+mj-ea"/>
              </a:rPr>
              <a:t>000</a:t>
            </a:r>
            <a:r>
              <a:rPr lang="ja-JP" altLang="en-US" sz="2400" dirty="0">
                <a:latin typeface="+mj-ea"/>
              </a:rPr>
              <a:t>皮内、皮下及び筋肉注射により投与した場合は算定できない。</a:t>
            </a:r>
          </a:p>
          <a:p>
            <a:pPr lvl="1" algn="just">
              <a:lnSpc>
                <a:spcPct val="90000"/>
              </a:lnSpc>
              <a:buSzPct val="80000"/>
            </a:pPr>
            <a:r>
              <a:rPr lang="ja-JP" altLang="en-US" sz="2400" dirty="0">
                <a:latin typeface="+mj-ea"/>
              </a:rPr>
              <a:t>③ この場合において、区分番号Ｃ</a:t>
            </a:r>
            <a:r>
              <a:rPr lang="en-US" altLang="ja-JP" sz="2400" dirty="0">
                <a:latin typeface="+mj-ea"/>
              </a:rPr>
              <a:t>101</a:t>
            </a:r>
            <a:r>
              <a:rPr lang="ja-JP" altLang="en-US" sz="2400" dirty="0">
                <a:latin typeface="+mj-ea"/>
              </a:rPr>
              <a:t>に掲げる在宅自己注射指導管理料は算定しない</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外来化学療法の投与方法・対象薬剤見直</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9071888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患者への情報提供の促進、医療の透明化</a:t>
            </a:r>
          </a:p>
          <a:p>
            <a:pPr lvl="1" algn="just">
              <a:lnSpc>
                <a:spcPct val="90000"/>
              </a:lnSpc>
              <a:buSzPct val="80000"/>
            </a:pPr>
            <a:r>
              <a:rPr lang="en-US" altLang="ja-JP" sz="2400" dirty="0" smtClean="0">
                <a:latin typeface="+mj-ea"/>
              </a:rPr>
              <a:t>400</a:t>
            </a:r>
            <a:r>
              <a:rPr lang="ja-JP" altLang="en-US" sz="2400" dirty="0">
                <a:latin typeface="+mj-ea"/>
              </a:rPr>
              <a:t>床未満の</a:t>
            </a:r>
            <a:r>
              <a:rPr lang="ja-JP" altLang="en-US" sz="2400" dirty="0" smtClean="0">
                <a:latin typeface="+mj-ea"/>
              </a:rPr>
              <a:t>病院（レセプト電子請求している）</a:t>
            </a:r>
            <a:endParaRPr lang="en-US" altLang="ja-JP" sz="2400" dirty="0" smtClean="0">
              <a:latin typeface="+mj-ea"/>
            </a:endParaRPr>
          </a:p>
          <a:p>
            <a:pPr lvl="2" algn="just">
              <a:lnSpc>
                <a:spcPct val="90000"/>
              </a:lnSpc>
              <a:buSzPct val="80000"/>
            </a:pPr>
            <a:r>
              <a:rPr lang="ja-JP" altLang="en-US" dirty="0">
                <a:latin typeface="+mj-ea"/>
              </a:rPr>
              <a:t>「正当な理由」による例外（レセプトコンピュータあるいは自動入金機の改修が必要な場合）を</a:t>
            </a:r>
            <a:r>
              <a:rPr lang="ja-JP" altLang="en-US" dirty="0" smtClean="0">
                <a:latin typeface="+mj-ea"/>
              </a:rPr>
              <a:t>認めない</a:t>
            </a:r>
            <a:endParaRPr lang="en-US" altLang="ja-JP" dirty="0" smtClean="0">
              <a:latin typeface="+mj-ea"/>
            </a:endParaRPr>
          </a:p>
          <a:p>
            <a:pPr lvl="2" algn="just">
              <a:lnSpc>
                <a:spcPct val="90000"/>
              </a:lnSpc>
              <a:buSzPct val="80000"/>
            </a:pPr>
            <a:r>
              <a:rPr lang="ja-JP" altLang="en-US" dirty="0" smtClean="0">
                <a:latin typeface="+mj-ea"/>
              </a:rPr>
              <a:t>平成</a:t>
            </a:r>
            <a:r>
              <a:rPr lang="en-US" altLang="ja-JP" dirty="0">
                <a:latin typeface="+mj-ea"/>
              </a:rPr>
              <a:t>27</a:t>
            </a:r>
            <a:r>
              <a:rPr lang="ja-JP" altLang="en-US" dirty="0">
                <a:latin typeface="+mj-ea"/>
              </a:rPr>
              <a:t>年度末まで２年間の猶予期間を</a:t>
            </a:r>
            <a:r>
              <a:rPr lang="ja-JP" altLang="en-US" dirty="0" smtClean="0">
                <a:latin typeface="+mj-ea"/>
              </a:rPr>
              <a:t>設ける</a:t>
            </a:r>
            <a:endParaRPr lang="ja-JP" altLang="en-US" dirty="0">
              <a:latin typeface="+mj-ea"/>
            </a:endParaRPr>
          </a:p>
          <a:p>
            <a:pPr lvl="1" algn="just">
              <a:lnSpc>
                <a:spcPct val="90000"/>
              </a:lnSpc>
              <a:buSzPct val="80000"/>
            </a:pPr>
            <a:endParaRPr lang="en-US" altLang="ja-JP" sz="2400" dirty="0" smtClean="0">
              <a:latin typeface="+mj-ea"/>
            </a:endParaRPr>
          </a:p>
          <a:p>
            <a:pPr lvl="1" algn="just">
              <a:lnSpc>
                <a:spcPct val="90000"/>
              </a:lnSpc>
              <a:buSzPct val="80000"/>
            </a:pPr>
            <a:r>
              <a:rPr lang="en-US" altLang="ja-JP" sz="2400" dirty="0" smtClean="0">
                <a:latin typeface="+mj-ea"/>
              </a:rPr>
              <a:t>400</a:t>
            </a:r>
            <a:r>
              <a:rPr lang="ja-JP" altLang="en-US" sz="2400" dirty="0">
                <a:latin typeface="+mj-ea"/>
              </a:rPr>
              <a:t>床未満の病院及び</a:t>
            </a:r>
            <a:r>
              <a:rPr lang="ja-JP" altLang="en-US" sz="2400" dirty="0" smtClean="0">
                <a:latin typeface="+mj-ea"/>
              </a:rPr>
              <a:t>診療所</a:t>
            </a:r>
            <a:endParaRPr lang="en-US" altLang="ja-JP" sz="2400" dirty="0" smtClean="0">
              <a:latin typeface="+mj-ea"/>
            </a:endParaRPr>
          </a:p>
          <a:p>
            <a:pPr lvl="2" algn="just">
              <a:lnSpc>
                <a:spcPct val="90000"/>
              </a:lnSpc>
              <a:buSzPct val="80000"/>
            </a:pPr>
            <a:r>
              <a:rPr lang="ja-JP" altLang="en-US" dirty="0" smtClean="0">
                <a:latin typeface="+mj-ea"/>
              </a:rPr>
              <a:t>「</a:t>
            </a:r>
            <a:r>
              <a:rPr lang="ja-JP" altLang="en-US" dirty="0">
                <a:latin typeface="+mj-ea"/>
              </a:rPr>
              <a:t>正当な理由」に該当する保険医療</a:t>
            </a:r>
            <a:r>
              <a:rPr lang="ja-JP" altLang="en-US" dirty="0" smtClean="0">
                <a:latin typeface="+mj-ea"/>
              </a:rPr>
              <a:t>機関</a:t>
            </a:r>
            <a:endParaRPr lang="en-US" altLang="ja-JP" dirty="0" smtClean="0">
              <a:latin typeface="+mj-ea"/>
            </a:endParaRPr>
          </a:p>
          <a:p>
            <a:pPr lvl="3" algn="just">
              <a:lnSpc>
                <a:spcPct val="90000"/>
              </a:lnSpc>
              <a:buSzPct val="80000"/>
            </a:pPr>
            <a:r>
              <a:rPr lang="ja-JP" altLang="en-US" sz="2400" dirty="0" smtClean="0">
                <a:latin typeface="+mj-ea"/>
              </a:rPr>
              <a:t>レセプトコンピュータ</a:t>
            </a:r>
            <a:r>
              <a:rPr lang="ja-JP" altLang="en-US" sz="2400" dirty="0">
                <a:latin typeface="+mj-ea"/>
              </a:rPr>
              <a:t>を改修する時期等を</a:t>
            </a:r>
            <a:r>
              <a:rPr lang="ja-JP" altLang="en-US" sz="2400" dirty="0" smtClean="0">
                <a:latin typeface="+mj-ea"/>
              </a:rPr>
              <a:t>届出</a:t>
            </a:r>
            <a:endParaRPr lang="ja-JP" altLang="en-US" sz="2400" dirty="0">
              <a:latin typeface="+mj-ea"/>
            </a:endParaRPr>
          </a:p>
          <a:p>
            <a:pPr lvl="3" algn="just">
              <a:lnSpc>
                <a:spcPct val="90000"/>
              </a:lnSpc>
              <a:buSzPct val="80000"/>
            </a:pPr>
            <a:r>
              <a:rPr lang="en-US" altLang="ja-JP" sz="2400" dirty="0" smtClean="0">
                <a:latin typeface="+mj-ea"/>
              </a:rPr>
              <a:t>1,000</a:t>
            </a:r>
            <a:r>
              <a:rPr lang="ja-JP" altLang="en-US" sz="2400" dirty="0">
                <a:latin typeface="+mj-ea"/>
              </a:rPr>
              <a:t>円を超える明細書の発行料金を徴収して</a:t>
            </a:r>
            <a:r>
              <a:rPr lang="ja-JP" altLang="en-US" sz="2400" dirty="0" smtClean="0">
                <a:latin typeface="+mj-ea"/>
              </a:rPr>
              <a:t>いる場合は</a:t>
            </a:r>
            <a:r>
              <a:rPr lang="ja-JP" altLang="en-US" sz="2400" dirty="0">
                <a:latin typeface="+mj-ea"/>
              </a:rPr>
              <a:t>、その料金設定の根拠</a:t>
            </a:r>
            <a:r>
              <a:rPr lang="ja-JP" altLang="en-US" sz="2400" dirty="0" smtClean="0">
                <a:latin typeface="+mj-ea"/>
              </a:rPr>
              <a:t>を明確にする</a:t>
            </a:r>
            <a:endParaRPr lang="ja-JP" altLang="en-US" sz="24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療養担当規則</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明細書無料発行の促進</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35671554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妥結率が診療報酬に影響</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妥結率</a:t>
            </a:r>
            <a:r>
              <a:rPr lang="ja-JP" altLang="en-US" sz="2400" dirty="0">
                <a:latin typeface="+mj-ea"/>
                <a:ea typeface="+mj-ea"/>
              </a:rPr>
              <a:t>を地方厚生局に</a:t>
            </a:r>
            <a:r>
              <a:rPr lang="ja-JP" altLang="en-US" sz="2400" dirty="0" smtClean="0">
                <a:latin typeface="+mj-ea"/>
                <a:ea typeface="+mj-ea"/>
              </a:rPr>
              <a:t>届け出</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著しく</a:t>
            </a:r>
            <a:r>
              <a:rPr lang="ja-JP" altLang="en-US" sz="2400" dirty="0">
                <a:latin typeface="+mj-ea"/>
                <a:ea typeface="+mj-ea"/>
              </a:rPr>
              <a:t>低い妥結率となっている場合、例えば診療報酬の基本料の引き下げ</a:t>
            </a:r>
            <a:r>
              <a:rPr lang="ja-JP" altLang="en-US" sz="2400" dirty="0" smtClean="0">
                <a:latin typeface="+mj-ea"/>
                <a:ea typeface="+mj-ea"/>
              </a:rPr>
              <a:t>など</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対象</a:t>
            </a:r>
            <a:r>
              <a:rPr lang="ja-JP" altLang="en-US" sz="2400" dirty="0">
                <a:latin typeface="+mj-ea"/>
                <a:ea typeface="+mj-ea"/>
              </a:rPr>
              <a:t>は</a:t>
            </a:r>
            <a:r>
              <a:rPr lang="en-US" altLang="ja-JP" sz="2400" dirty="0">
                <a:latin typeface="+mj-ea"/>
                <a:ea typeface="+mj-ea"/>
              </a:rPr>
              <a:t>200</a:t>
            </a:r>
            <a:r>
              <a:rPr lang="ja-JP" altLang="en-US" sz="2400" dirty="0">
                <a:latin typeface="+mj-ea"/>
                <a:ea typeface="+mj-ea"/>
              </a:rPr>
              <a:t>床以上病院や、同一法人の保険薬局の店舗数などに</a:t>
            </a:r>
            <a:r>
              <a:rPr lang="ja-JP" altLang="en-US" sz="2400" dirty="0" smtClean="0">
                <a:latin typeface="+mj-ea"/>
                <a:ea typeface="+mj-ea"/>
              </a:rPr>
              <a:t>着目</a:t>
            </a:r>
            <a:endParaRPr lang="en-US" altLang="ja-JP" sz="2400" dirty="0" smtClean="0">
              <a:latin typeface="+mj-ea"/>
              <a:ea typeface="+mj-ea"/>
            </a:endParaRPr>
          </a:p>
          <a:p>
            <a:pPr algn="just" eaLnBrk="1" hangingPunct="1">
              <a:lnSpc>
                <a:spcPct val="90000"/>
              </a:lnSpc>
            </a:pPr>
            <a:endParaRPr lang="en-US" altLang="ja-JP" sz="2800" dirty="0">
              <a:latin typeface="+mj-ea"/>
              <a:ea typeface="+mj-ea"/>
            </a:endParaRPr>
          </a:p>
          <a:p>
            <a:pPr algn="just" eaLnBrk="1" hangingPunct="1">
              <a:lnSpc>
                <a:spcPct val="90000"/>
              </a:lnSpc>
            </a:pPr>
            <a:r>
              <a:rPr lang="ja-JP" altLang="en-US" sz="2800" dirty="0" smtClean="0">
                <a:latin typeface="+mj-ea"/>
                <a:ea typeface="+mj-ea"/>
              </a:rPr>
              <a:t>未妥結仮納入</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価格を決めないまま</a:t>
            </a:r>
            <a:r>
              <a:rPr lang="ja-JP" altLang="en-US" sz="2400" dirty="0">
                <a:latin typeface="+mj-ea"/>
                <a:ea typeface="+mj-ea"/>
              </a:rPr>
              <a:t>医薬品の仕入を行い</a:t>
            </a:r>
            <a:r>
              <a:rPr lang="ja-JP" altLang="en-US" sz="2400" dirty="0" smtClean="0">
                <a:latin typeface="+mj-ea"/>
                <a:ea typeface="+mj-ea"/>
              </a:rPr>
              <a:t>、後日医薬品</a:t>
            </a:r>
            <a:r>
              <a:rPr lang="ja-JP" altLang="en-US" sz="2400" dirty="0">
                <a:latin typeface="+mj-ea"/>
                <a:ea typeface="+mj-ea"/>
              </a:rPr>
              <a:t>卸売会社と医療機関が価格交渉を</a:t>
            </a:r>
            <a:r>
              <a:rPr lang="ja-JP" altLang="en-US" sz="2400" dirty="0" smtClean="0">
                <a:latin typeface="+mj-ea"/>
                <a:ea typeface="+mj-ea"/>
              </a:rPr>
              <a:t>始める</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医薬品は患者さんの生命に関わる物なので仕入の停滞</a:t>
            </a:r>
            <a:r>
              <a:rPr lang="ja-JP" altLang="en-US" sz="2400" dirty="0">
                <a:latin typeface="+mj-ea"/>
                <a:ea typeface="+mj-ea"/>
              </a:rPr>
              <a:t>が</a:t>
            </a:r>
            <a:r>
              <a:rPr lang="ja-JP" altLang="en-US" sz="2400" dirty="0" smtClean="0">
                <a:latin typeface="+mj-ea"/>
                <a:ea typeface="+mj-ea"/>
              </a:rPr>
              <a:t>許されない</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a:t>
            </a:r>
            <a:r>
              <a:rPr lang="ja-JP" altLang="en-US" sz="2400" dirty="0">
                <a:latin typeface="+mj-ea"/>
                <a:ea typeface="+mj-ea"/>
              </a:rPr>
              <a:t>価格交渉がまとまった妥結済みの販売高）</a:t>
            </a:r>
            <a:r>
              <a:rPr lang="en-US" altLang="ja-JP" sz="2400" dirty="0">
                <a:latin typeface="+mj-ea"/>
                <a:ea typeface="+mj-ea"/>
              </a:rPr>
              <a:t>÷</a:t>
            </a:r>
            <a:r>
              <a:rPr lang="ja-JP" altLang="en-US" sz="2400" dirty="0">
                <a:latin typeface="+mj-ea"/>
                <a:ea typeface="+mj-ea"/>
              </a:rPr>
              <a:t>総販売高</a:t>
            </a:r>
            <a:r>
              <a:rPr lang="en-US" altLang="ja-JP" sz="2400" dirty="0">
                <a:latin typeface="+mj-ea"/>
                <a:ea typeface="+mj-ea"/>
              </a:rPr>
              <a:t>×</a:t>
            </a:r>
            <a:r>
              <a:rPr lang="en-US" altLang="ja-JP" sz="2400" dirty="0" smtClean="0">
                <a:latin typeface="+mj-ea"/>
                <a:ea typeface="+mj-ea"/>
              </a:rPr>
              <a:t>100</a:t>
            </a:r>
            <a:r>
              <a:rPr lang="ja-JP" altLang="en-US" sz="2400" dirty="0" smtClean="0">
                <a:latin typeface="+mj-ea"/>
                <a:ea typeface="+mj-ea"/>
              </a:rPr>
              <a:t>　　</a:t>
            </a:r>
            <a:r>
              <a:rPr lang="en-US" altLang="ja-JP" sz="2400" dirty="0" smtClean="0">
                <a:latin typeface="+mj-ea"/>
                <a:ea typeface="+mj-ea"/>
              </a:rPr>
              <a:t>※</a:t>
            </a:r>
            <a:r>
              <a:rPr lang="ja-JP" altLang="en-US" sz="2400" dirty="0" smtClean="0">
                <a:latin typeface="+mj-ea"/>
                <a:ea typeface="+mj-ea"/>
              </a:rPr>
              <a:t>薬価ベースで計算</a:t>
            </a:r>
            <a:endParaRPr lang="en-US" altLang="ja-JP" sz="2400" dirty="0">
              <a:latin typeface="+mj-ea"/>
              <a:ea typeface="+mj-ea"/>
            </a:endParaRPr>
          </a:p>
          <a:p>
            <a:pPr algn="just" eaLnBrk="1" hangingPunct="1">
              <a:lnSpc>
                <a:spcPct val="90000"/>
              </a:lnSpc>
            </a:pPr>
            <a:endParaRPr lang="ja-JP" altLang="en-US" sz="28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FF66"/>
                </a:solidFill>
              </a:rPr>
              <a:t>医薬品価格交渉の妥結率について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124453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項目としては調剤薬局に対する物</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一般名処方が行われた医薬品への努力義務</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患者に対し後発医薬品の有効性、安全性や品質について懇切丁寧に説明</a:t>
            </a:r>
            <a:endParaRPr lang="en-US" altLang="ja-JP" dirty="0" smtClean="0">
              <a:latin typeface="+mj-ea"/>
              <a:ea typeface="+mj-ea"/>
            </a:endParaRPr>
          </a:p>
          <a:p>
            <a:pPr lvl="2" algn="just" eaLnBrk="1" hangingPunct="1">
              <a:lnSpc>
                <a:spcPct val="90000"/>
              </a:lnSpc>
            </a:pPr>
            <a:r>
              <a:rPr lang="ja-JP" altLang="en-US" dirty="0" smtClean="0">
                <a:latin typeface="+mj-ea"/>
                <a:ea typeface="+mj-ea"/>
              </a:rPr>
              <a:t>後発医薬品を選択するよう努める</a:t>
            </a:r>
          </a:p>
          <a:p>
            <a:pPr lvl="1" algn="just" eaLnBrk="1" hangingPunct="1">
              <a:lnSpc>
                <a:spcPct val="90000"/>
              </a:lnSpc>
            </a:pPr>
            <a:r>
              <a:rPr lang="ja-JP" altLang="en-US" sz="2400" dirty="0" smtClean="0">
                <a:latin typeface="+mj-ea"/>
                <a:ea typeface="+mj-ea"/>
              </a:rPr>
              <a:t>調剤</a:t>
            </a:r>
            <a:r>
              <a:rPr lang="ja-JP" altLang="en-US" sz="2400" dirty="0">
                <a:latin typeface="+mj-ea"/>
                <a:ea typeface="+mj-ea"/>
              </a:rPr>
              <a:t>割合を見直し</a:t>
            </a:r>
            <a:endParaRPr lang="en-US" altLang="ja-JP" sz="2400" dirty="0">
              <a:latin typeface="+mj-ea"/>
              <a:ea typeface="+mj-ea"/>
            </a:endParaRPr>
          </a:p>
          <a:p>
            <a:pPr lvl="2" algn="just" eaLnBrk="1" hangingPunct="1">
              <a:lnSpc>
                <a:spcPct val="90000"/>
              </a:lnSpc>
            </a:pPr>
            <a:r>
              <a:rPr lang="ja-JP" altLang="en-US" dirty="0" smtClean="0">
                <a:latin typeface="+mj-ea"/>
                <a:ea typeface="+mj-ea"/>
              </a:rPr>
              <a:t>保険</a:t>
            </a:r>
            <a:r>
              <a:rPr lang="ja-JP" altLang="en-US" dirty="0">
                <a:latin typeface="+mj-ea"/>
                <a:ea typeface="+mj-ea"/>
              </a:rPr>
              <a:t>薬局の後発医薬品調剤体制加算の</a:t>
            </a:r>
            <a:r>
              <a:rPr lang="ja-JP" altLang="en-US" dirty="0" smtClean="0">
                <a:latin typeface="+mj-ea"/>
                <a:ea typeface="+mj-ea"/>
              </a:rPr>
              <a:t>要件</a:t>
            </a:r>
            <a:endParaRPr lang="en-US" altLang="ja-JP" dirty="0" smtClean="0">
              <a:latin typeface="+mj-ea"/>
              <a:ea typeface="+mj-ea"/>
            </a:endParaRPr>
          </a:p>
          <a:p>
            <a:pPr lvl="2" algn="just" eaLnBrk="1" hangingPunct="1">
              <a:lnSpc>
                <a:spcPct val="90000"/>
              </a:lnSpc>
            </a:pPr>
            <a:r>
              <a:rPr lang="ja-JP" altLang="en-US" dirty="0" smtClean="0">
                <a:latin typeface="+mj-ea"/>
                <a:ea typeface="+mj-ea"/>
              </a:rPr>
              <a:t>後発医</a:t>
            </a:r>
            <a:r>
              <a:rPr lang="ja-JP" altLang="en-US" dirty="0">
                <a:latin typeface="+mj-ea"/>
                <a:ea typeface="+mj-ea"/>
              </a:rPr>
              <a:t>薬品調剤率が高い方により重点をおいた評価と</a:t>
            </a:r>
            <a:r>
              <a:rPr lang="ja-JP" altLang="en-US" dirty="0" smtClean="0">
                <a:latin typeface="+mj-ea"/>
                <a:ea typeface="+mj-ea"/>
              </a:rPr>
              <a:t>する</a:t>
            </a:r>
            <a:endParaRPr lang="ja-JP" altLang="en-US" dirty="0">
              <a:latin typeface="+mj-ea"/>
              <a:ea typeface="+mj-ea"/>
            </a:endParaRPr>
          </a:p>
          <a:p>
            <a:pPr lvl="1" algn="just" eaLnBrk="1" hangingPunct="1">
              <a:lnSpc>
                <a:spcPct val="90000"/>
              </a:lnSpc>
            </a:pPr>
            <a:r>
              <a:rPr lang="ja-JP" altLang="en-US" sz="2400" dirty="0" smtClean="0">
                <a:latin typeface="+mj-ea"/>
                <a:ea typeface="+mj-ea"/>
              </a:rPr>
              <a:t>後発医</a:t>
            </a:r>
            <a:r>
              <a:rPr lang="ja-JP" altLang="en-US" sz="2400" dirty="0">
                <a:latin typeface="+mj-ea"/>
                <a:ea typeface="+mj-ea"/>
              </a:rPr>
              <a:t>薬品の調剤割合に「後発医薬品のさらなる使用促進のための</a:t>
            </a:r>
            <a:r>
              <a:rPr lang="ja-JP" altLang="en-US" sz="2400" dirty="0" smtClean="0">
                <a:latin typeface="+mj-ea"/>
                <a:ea typeface="+mj-ea"/>
              </a:rPr>
              <a:t>ロードマップ</a:t>
            </a:r>
            <a:r>
              <a:rPr lang="ja-JP" altLang="en-US" sz="2400" dirty="0">
                <a:latin typeface="+mj-ea"/>
                <a:ea typeface="+mj-ea"/>
              </a:rPr>
              <a:t>」で示された新指標を</a:t>
            </a:r>
            <a:r>
              <a:rPr lang="ja-JP" altLang="en-US" sz="2400" dirty="0" smtClean="0">
                <a:latin typeface="+mj-ea"/>
                <a:ea typeface="+mj-ea"/>
              </a:rPr>
              <a:t>用いる</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調剤</a:t>
            </a:r>
            <a:r>
              <a:rPr lang="ja-JP" altLang="en-US" dirty="0">
                <a:latin typeface="+mj-ea"/>
                <a:ea typeface="+mj-ea"/>
              </a:rPr>
              <a:t>割合に</a:t>
            </a:r>
            <a:r>
              <a:rPr lang="ja-JP" altLang="en-US" dirty="0" smtClean="0">
                <a:latin typeface="+mj-ea"/>
                <a:ea typeface="+mj-ea"/>
              </a:rPr>
              <a:t>極端な</a:t>
            </a:r>
            <a:r>
              <a:rPr lang="ja-JP" altLang="en-US" dirty="0">
                <a:latin typeface="+mj-ea"/>
                <a:ea typeface="+mj-ea"/>
              </a:rPr>
              <a:t>偏りがある保険薬局においては、後発医薬品の調剤数量が少ないにも</a:t>
            </a:r>
            <a:r>
              <a:rPr lang="ja-JP" altLang="en-US" dirty="0" smtClean="0">
                <a:latin typeface="+mj-ea"/>
                <a:ea typeface="+mj-ea"/>
              </a:rPr>
              <a:t>かかわらず</a:t>
            </a:r>
            <a:r>
              <a:rPr lang="ja-JP" altLang="en-US" dirty="0">
                <a:latin typeface="+mj-ea"/>
                <a:ea typeface="+mj-ea"/>
              </a:rPr>
              <a:t>、数量シェアが高くなる可能性が</a:t>
            </a:r>
            <a:r>
              <a:rPr lang="ja-JP" altLang="en-US" dirty="0" smtClean="0">
                <a:latin typeface="+mj-ea"/>
                <a:ea typeface="+mj-ea"/>
              </a:rPr>
              <a:t>ある</a:t>
            </a:r>
            <a:endParaRPr lang="en-US" altLang="ja-JP" dirty="0" smtClean="0">
              <a:latin typeface="+mj-ea"/>
              <a:ea typeface="+mj-ea"/>
            </a:endParaRPr>
          </a:p>
          <a:p>
            <a:pPr lvl="2" algn="just" eaLnBrk="1" hangingPunct="1">
              <a:lnSpc>
                <a:spcPct val="90000"/>
              </a:lnSpc>
            </a:pPr>
            <a:r>
              <a:rPr lang="ja-JP" altLang="en-US" dirty="0" smtClean="0">
                <a:latin typeface="+mj-ea"/>
                <a:ea typeface="+mj-ea"/>
              </a:rPr>
              <a:t>後発医</a:t>
            </a:r>
            <a:r>
              <a:rPr lang="ja-JP" altLang="en-US" dirty="0">
                <a:latin typeface="+mj-ea"/>
                <a:ea typeface="+mj-ea"/>
              </a:rPr>
              <a:t>薬品調剤</a:t>
            </a:r>
            <a:r>
              <a:rPr lang="ja-JP" altLang="en-US" dirty="0" smtClean="0">
                <a:latin typeface="+mj-ea"/>
                <a:ea typeface="+mj-ea"/>
              </a:rPr>
              <a:t>体制加算</a:t>
            </a:r>
            <a:r>
              <a:rPr lang="ja-JP" altLang="en-US" dirty="0">
                <a:latin typeface="+mj-ea"/>
                <a:ea typeface="+mj-ea"/>
              </a:rPr>
              <a:t>の対象外とするよう</a:t>
            </a:r>
            <a:r>
              <a:rPr lang="ja-JP" altLang="en-US" dirty="0" smtClean="0">
                <a:latin typeface="+mj-ea"/>
                <a:ea typeface="+mj-ea"/>
              </a:rPr>
              <a:t>適正化</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600" dirty="0" smtClean="0">
                <a:solidFill>
                  <a:srgbClr val="FFFF66"/>
                </a:solidFill>
              </a:rPr>
              <a:t>【</a:t>
            </a:r>
            <a:r>
              <a:rPr lang="ja-JP" altLang="en-US" sz="3600" dirty="0" smtClean="0">
                <a:solidFill>
                  <a:srgbClr val="FFFF66"/>
                </a:solidFill>
              </a:rPr>
              <a:t>参考</a:t>
            </a:r>
            <a:r>
              <a:rPr lang="en-US" altLang="ja-JP" sz="3600" dirty="0" smtClean="0">
                <a:solidFill>
                  <a:srgbClr val="FFFF66"/>
                </a:solidFill>
              </a:rPr>
              <a:t>】</a:t>
            </a:r>
            <a:r>
              <a:rPr lang="ja-JP" altLang="en-US" sz="3600" dirty="0" smtClean="0">
                <a:solidFill>
                  <a:srgbClr val="FFFF66"/>
                </a:solidFill>
              </a:rPr>
              <a:t>後発医</a:t>
            </a:r>
            <a:r>
              <a:rPr lang="ja-JP" altLang="en-US" sz="3600" dirty="0">
                <a:solidFill>
                  <a:srgbClr val="FFFF66"/>
                </a:solidFill>
              </a:rPr>
              <a:t>薬品の使用促進策に</a:t>
            </a:r>
            <a:r>
              <a:rPr lang="ja-JP" altLang="en-US" sz="3600" dirty="0" smtClean="0">
                <a:solidFill>
                  <a:srgbClr val="FFFF66"/>
                </a:solidFill>
              </a:rPr>
              <a:t>ついて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96298117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医療法改定について</a:t>
            </a:r>
            <a:endParaRPr lang="en-US" altLang="ja-JP" sz="4000" dirty="0" smtClean="0"/>
          </a:p>
        </p:txBody>
      </p:sp>
    </p:spTree>
    <p:extLst>
      <p:ext uri="{BB962C8B-B14F-4D97-AF65-F5344CB8AC3E}">
        <p14:creationId xmlns:p14="http://schemas.microsoft.com/office/powerpoint/2010/main" val="4142278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rPr>
              <a:t>窓口</a:t>
            </a:r>
            <a:r>
              <a:rPr lang="ja-JP" altLang="en-US" dirty="0">
                <a:latin typeface="+mj-ea"/>
              </a:rPr>
              <a:t>業務</a:t>
            </a:r>
            <a:r>
              <a:rPr lang="ja-JP" altLang="en-US" dirty="0" smtClean="0">
                <a:latin typeface="+mj-ea"/>
              </a:rPr>
              <a:t>にかかわる部分</a:t>
            </a:r>
            <a:endParaRPr lang="en-US" altLang="ja-JP" dirty="0">
              <a:latin typeface="+mj-ea"/>
            </a:endParaRPr>
          </a:p>
          <a:p>
            <a:pPr lvl="1" algn="just" eaLnBrk="1" hangingPunct="1">
              <a:lnSpc>
                <a:spcPct val="90000"/>
              </a:lnSpc>
            </a:pPr>
            <a:r>
              <a:rPr lang="ja-JP" altLang="en-US" dirty="0" smtClean="0">
                <a:latin typeface="+mj-ea"/>
              </a:rPr>
              <a:t>前期高齢者の一部負担金は段階的に移行</a:t>
            </a:r>
            <a:endParaRPr lang="en-US" altLang="ja-JP" dirty="0" smtClean="0">
              <a:latin typeface="+mj-ea"/>
            </a:endParaRPr>
          </a:p>
          <a:p>
            <a:pPr lvl="1" algn="just" eaLnBrk="1" hangingPunct="1">
              <a:lnSpc>
                <a:spcPct val="90000"/>
              </a:lnSpc>
            </a:pPr>
            <a:r>
              <a:rPr lang="ja-JP" altLang="en-US" dirty="0" smtClean="0">
                <a:latin typeface="+mj-ea"/>
              </a:rPr>
              <a:t>難病</a:t>
            </a:r>
            <a:r>
              <a:rPr lang="ja-JP" altLang="en-US" dirty="0">
                <a:latin typeface="+mj-ea"/>
              </a:rPr>
              <a:t>への医療費助成の拡充（平成</a:t>
            </a:r>
            <a:r>
              <a:rPr lang="en-US" altLang="ja-JP" dirty="0">
                <a:latin typeface="+mj-ea"/>
              </a:rPr>
              <a:t>27</a:t>
            </a:r>
            <a:r>
              <a:rPr lang="ja-JP" altLang="en-US" dirty="0">
                <a:latin typeface="+mj-ea"/>
              </a:rPr>
              <a:t>年</a:t>
            </a:r>
            <a:r>
              <a:rPr lang="en-US" altLang="ja-JP" dirty="0">
                <a:latin typeface="+mj-ea"/>
              </a:rPr>
              <a:t>1</a:t>
            </a:r>
            <a:r>
              <a:rPr lang="ja-JP" altLang="en-US" dirty="0">
                <a:latin typeface="+mj-ea"/>
              </a:rPr>
              <a:t>月から）</a:t>
            </a:r>
            <a:endParaRPr lang="en-US" altLang="ja-JP" dirty="0" smtClean="0">
              <a:latin typeface="+mj-ea"/>
            </a:endParaRPr>
          </a:p>
          <a:p>
            <a:pPr lvl="2" algn="just" eaLnBrk="1" hangingPunct="1">
              <a:lnSpc>
                <a:spcPct val="90000"/>
              </a:lnSpc>
            </a:pPr>
            <a:r>
              <a:rPr lang="ja-JP" altLang="en-US" dirty="0" smtClean="0">
                <a:latin typeface="+mj-ea"/>
              </a:rPr>
              <a:t>助成対象が</a:t>
            </a:r>
            <a:r>
              <a:rPr lang="en-US" altLang="ja-JP" dirty="0">
                <a:latin typeface="+mj-ea"/>
              </a:rPr>
              <a:t>56</a:t>
            </a:r>
            <a:r>
              <a:rPr lang="ja-JP" altLang="en-US" dirty="0">
                <a:latin typeface="+mj-ea"/>
              </a:rPr>
              <a:t>疾患から約</a:t>
            </a:r>
            <a:r>
              <a:rPr lang="en-US" altLang="ja-JP" dirty="0">
                <a:latin typeface="+mj-ea"/>
              </a:rPr>
              <a:t>300</a:t>
            </a:r>
            <a:r>
              <a:rPr lang="ja-JP" altLang="en-US" dirty="0">
                <a:latin typeface="+mj-ea"/>
              </a:rPr>
              <a:t>疾患に大幅</a:t>
            </a:r>
            <a:r>
              <a:rPr lang="ja-JP" altLang="en-US" dirty="0" smtClean="0">
                <a:latin typeface="+mj-ea"/>
              </a:rPr>
              <a:t>拡大</a:t>
            </a:r>
            <a:endParaRPr lang="ja-JP" altLang="en-US" dirty="0">
              <a:latin typeface="+mj-ea"/>
            </a:endParaRPr>
          </a:p>
          <a:p>
            <a:pPr lvl="2" algn="just" eaLnBrk="1" hangingPunct="1">
              <a:lnSpc>
                <a:spcPct val="90000"/>
              </a:lnSpc>
            </a:pPr>
            <a:r>
              <a:rPr lang="ja-JP" altLang="en-US" dirty="0" smtClean="0">
                <a:latin typeface="+mj-ea"/>
              </a:rPr>
              <a:t>実施は段階的に行われる</a:t>
            </a:r>
            <a:endParaRPr lang="en-US" altLang="ja-JP" dirty="0" smtClean="0">
              <a:latin typeface="+mj-ea"/>
            </a:endParaRPr>
          </a:p>
          <a:p>
            <a:pPr lvl="3" algn="just" eaLnBrk="1" hangingPunct="1">
              <a:lnSpc>
                <a:spcPct val="90000"/>
              </a:lnSpc>
            </a:pPr>
            <a:r>
              <a:rPr lang="ja-JP" altLang="en-US" sz="2400" dirty="0" smtClean="0">
                <a:latin typeface="+mj-ea"/>
              </a:rPr>
              <a:t>平成</a:t>
            </a:r>
            <a:r>
              <a:rPr lang="en-US" altLang="ja-JP" sz="2400" dirty="0" smtClean="0">
                <a:latin typeface="+mj-ea"/>
              </a:rPr>
              <a:t>27</a:t>
            </a:r>
            <a:r>
              <a:rPr lang="ja-JP" altLang="en-US" sz="2400" dirty="0" smtClean="0">
                <a:latin typeface="+mj-ea"/>
              </a:rPr>
              <a:t>年</a:t>
            </a:r>
            <a:r>
              <a:rPr lang="en-US" altLang="ja-JP" sz="2400" dirty="0" smtClean="0">
                <a:latin typeface="+mj-ea"/>
              </a:rPr>
              <a:t>1</a:t>
            </a:r>
            <a:r>
              <a:rPr lang="ja-JP" altLang="en-US" sz="2400" dirty="0" smtClean="0">
                <a:latin typeface="+mj-ea"/>
              </a:rPr>
              <a:t>月：</a:t>
            </a:r>
            <a:r>
              <a:rPr lang="ja-JP" altLang="en-US" sz="2400" dirty="0">
                <a:latin typeface="+mj-ea"/>
              </a:rPr>
              <a:t>既存</a:t>
            </a:r>
            <a:r>
              <a:rPr lang="ja-JP" altLang="en-US" sz="2400" dirty="0" smtClean="0">
                <a:latin typeface="+mj-ea"/>
              </a:rPr>
              <a:t>疾患のほか、既に診断</a:t>
            </a:r>
            <a:r>
              <a:rPr lang="ja-JP" altLang="en-US" sz="2400" dirty="0">
                <a:latin typeface="+mj-ea"/>
              </a:rPr>
              <a:t>基準や重症度基準ができている新規</a:t>
            </a:r>
            <a:r>
              <a:rPr lang="ja-JP" altLang="en-US" sz="2400" dirty="0" smtClean="0">
                <a:latin typeface="+mj-ea"/>
              </a:rPr>
              <a:t>疾患</a:t>
            </a:r>
            <a:endParaRPr lang="en-US" altLang="ja-JP" sz="2400" dirty="0" smtClean="0">
              <a:latin typeface="+mj-ea"/>
            </a:endParaRPr>
          </a:p>
          <a:p>
            <a:pPr lvl="3" algn="just" eaLnBrk="1" hangingPunct="1">
              <a:lnSpc>
                <a:spcPct val="90000"/>
              </a:lnSpc>
            </a:pPr>
            <a:r>
              <a:rPr lang="ja-JP" altLang="en-US" sz="2400" dirty="0" smtClean="0">
                <a:latin typeface="+mj-ea"/>
              </a:rPr>
              <a:t>平成</a:t>
            </a:r>
            <a:r>
              <a:rPr lang="en-US" altLang="ja-JP" sz="2400" dirty="0" smtClean="0">
                <a:latin typeface="+mj-ea"/>
              </a:rPr>
              <a:t>27</a:t>
            </a:r>
            <a:r>
              <a:rPr lang="ja-JP" altLang="en-US" sz="2400" dirty="0" smtClean="0">
                <a:latin typeface="+mj-ea"/>
              </a:rPr>
              <a:t>年夏以降：残り</a:t>
            </a:r>
            <a:r>
              <a:rPr lang="ja-JP" altLang="en-US" sz="2400" dirty="0">
                <a:latin typeface="+mj-ea"/>
              </a:rPr>
              <a:t>の新規</a:t>
            </a:r>
            <a:r>
              <a:rPr lang="ja-JP" altLang="en-US" sz="2400" dirty="0" smtClean="0">
                <a:latin typeface="+mj-ea"/>
              </a:rPr>
              <a:t>疾患が加わり完全施行</a:t>
            </a:r>
            <a:endParaRPr lang="ja-JP" altLang="en-US" sz="2400" dirty="0">
              <a:latin typeface="+mj-ea"/>
            </a:endParaRPr>
          </a:p>
          <a:p>
            <a:pPr lvl="2" algn="just" eaLnBrk="1" hangingPunct="1">
              <a:lnSpc>
                <a:spcPct val="90000"/>
              </a:lnSpc>
            </a:pPr>
            <a:r>
              <a:rPr lang="ja-JP" altLang="en-US" dirty="0" smtClean="0">
                <a:latin typeface="+mj-ea"/>
              </a:rPr>
              <a:t>平成</a:t>
            </a:r>
            <a:r>
              <a:rPr lang="en-US" altLang="ja-JP" dirty="0" smtClean="0">
                <a:latin typeface="+mj-ea"/>
              </a:rPr>
              <a:t>30</a:t>
            </a:r>
            <a:r>
              <a:rPr lang="ja-JP" altLang="en-US" dirty="0" smtClean="0">
                <a:latin typeface="+mj-ea"/>
              </a:rPr>
              <a:t>年からは政令</a:t>
            </a:r>
            <a:r>
              <a:rPr lang="ja-JP" altLang="en-US" dirty="0">
                <a:latin typeface="+mj-ea"/>
              </a:rPr>
              <a:t>指定都市に権限</a:t>
            </a:r>
            <a:r>
              <a:rPr lang="ja-JP" altLang="en-US" dirty="0" smtClean="0">
                <a:latin typeface="+mj-ea"/>
              </a:rPr>
              <a:t>委譲</a:t>
            </a:r>
            <a:endParaRPr lang="en-US" altLang="ja-JP" dirty="0" smtClean="0">
              <a:latin typeface="+mj-ea"/>
            </a:endParaRPr>
          </a:p>
          <a:p>
            <a:pPr lvl="3" algn="just" eaLnBrk="1" hangingPunct="1">
              <a:lnSpc>
                <a:spcPct val="90000"/>
              </a:lnSpc>
            </a:pPr>
            <a:r>
              <a:rPr lang="ja-JP" altLang="en-US" sz="2400" dirty="0">
                <a:latin typeface="+mj-ea"/>
              </a:rPr>
              <a:t>レセプト</a:t>
            </a:r>
            <a:r>
              <a:rPr lang="ja-JP" altLang="en-US" sz="2400" dirty="0" smtClean="0">
                <a:latin typeface="+mj-ea"/>
              </a:rPr>
              <a:t>の請求方法が気になるところ</a:t>
            </a:r>
            <a:endParaRPr lang="en-US" altLang="ja-JP" sz="2400" dirty="0">
              <a:latin typeface="+mj-ea"/>
            </a:endParaRPr>
          </a:p>
          <a:p>
            <a:pPr lvl="1" algn="just" eaLnBrk="1" hangingPunct="1">
              <a:lnSpc>
                <a:spcPct val="90000"/>
              </a:lnSpc>
            </a:pPr>
            <a:r>
              <a:rPr lang="ja-JP" altLang="en-US" dirty="0" smtClean="0">
                <a:latin typeface="+mj-ea"/>
              </a:rPr>
              <a:t>高額療養費制度の見直し等（平成</a:t>
            </a:r>
            <a:r>
              <a:rPr lang="en-US" altLang="ja-JP" dirty="0" smtClean="0">
                <a:latin typeface="+mj-ea"/>
              </a:rPr>
              <a:t>27</a:t>
            </a:r>
            <a:r>
              <a:rPr lang="ja-JP" altLang="en-US" dirty="0" smtClean="0">
                <a:latin typeface="+mj-ea"/>
              </a:rPr>
              <a:t>年</a:t>
            </a:r>
            <a:r>
              <a:rPr lang="en-US" altLang="ja-JP" dirty="0" smtClean="0">
                <a:latin typeface="+mj-ea"/>
              </a:rPr>
              <a:t>1</a:t>
            </a:r>
            <a:r>
              <a:rPr lang="ja-JP" altLang="en-US" dirty="0" smtClean="0">
                <a:latin typeface="+mj-ea"/>
              </a:rPr>
              <a:t>月から）</a:t>
            </a:r>
            <a:endParaRPr lang="en-US" altLang="ja-JP" dirty="0">
              <a:latin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社会保障改革のスケジュール案</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0408267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solidFill>
                  <a:schemeClr val="tx1"/>
                </a:solidFill>
                <a:latin typeface="+mj-ea"/>
                <a:ea typeface="+mj-ea"/>
              </a:rPr>
              <a:t>病床の機能分化・連携の推進</a:t>
            </a:r>
          </a:p>
          <a:p>
            <a:pPr algn="just" eaLnBrk="1" hangingPunct="1">
              <a:lnSpc>
                <a:spcPct val="90000"/>
              </a:lnSpc>
            </a:pPr>
            <a:r>
              <a:rPr lang="ja-JP" altLang="en-US" sz="2800" dirty="0">
                <a:solidFill>
                  <a:schemeClr val="tx1"/>
                </a:solidFill>
                <a:latin typeface="+mj-ea"/>
                <a:ea typeface="+mj-ea"/>
              </a:rPr>
              <a:t>在宅医療の推進</a:t>
            </a:r>
          </a:p>
          <a:p>
            <a:pPr algn="just" eaLnBrk="1" hangingPunct="1">
              <a:lnSpc>
                <a:spcPct val="90000"/>
              </a:lnSpc>
            </a:pPr>
            <a:r>
              <a:rPr lang="ja-JP" altLang="en-US" sz="2800" dirty="0">
                <a:solidFill>
                  <a:schemeClr val="tx1"/>
                </a:solidFill>
                <a:latin typeface="+mj-ea"/>
                <a:ea typeface="+mj-ea"/>
              </a:rPr>
              <a:t>特定機能病院の承認の更新制の導入</a:t>
            </a:r>
          </a:p>
          <a:p>
            <a:pPr algn="just" eaLnBrk="1" hangingPunct="1">
              <a:lnSpc>
                <a:spcPct val="90000"/>
              </a:lnSpc>
            </a:pPr>
            <a:r>
              <a:rPr lang="ja-JP" altLang="en-US" sz="2800" dirty="0">
                <a:solidFill>
                  <a:schemeClr val="tx1"/>
                </a:solidFill>
                <a:latin typeface="+mj-ea"/>
                <a:ea typeface="+mj-ea"/>
              </a:rPr>
              <a:t>医師確保対策（地域医療支援センター（仮称）の設置）</a:t>
            </a:r>
          </a:p>
          <a:p>
            <a:pPr algn="just" eaLnBrk="1" hangingPunct="1">
              <a:lnSpc>
                <a:spcPct val="90000"/>
              </a:lnSpc>
            </a:pPr>
            <a:r>
              <a:rPr lang="ja-JP" altLang="en-US" sz="2800" dirty="0">
                <a:solidFill>
                  <a:schemeClr val="tx1"/>
                </a:solidFill>
                <a:latin typeface="+mj-ea"/>
                <a:ea typeface="+mj-ea"/>
              </a:rPr>
              <a:t>看護職員確保対策</a:t>
            </a:r>
          </a:p>
          <a:p>
            <a:pPr algn="just" eaLnBrk="1" hangingPunct="1">
              <a:lnSpc>
                <a:spcPct val="90000"/>
              </a:lnSpc>
            </a:pPr>
            <a:r>
              <a:rPr lang="ja-JP" altLang="en-US" sz="2800" dirty="0">
                <a:solidFill>
                  <a:schemeClr val="tx1"/>
                </a:solidFill>
                <a:latin typeface="+mj-ea"/>
                <a:ea typeface="+mj-ea"/>
              </a:rPr>
              <a:t>医療機関における勤務環境の改善</a:t>
            </a:r>
          </a:p>
          <a:p>
            <a:pPr algn="just" eaLnBrk="1" hangingPunct="1">
              <a:lnSpc>
                <a:spcPct val="90000"/>
              </a:lnSpc>
            </a:pPr>
            <a:r>
              <a:rPr lang="ja-JP" altLang="en-US" sz="2800" dirty="0">
                <a:solidFill>
                  <a:schemeClr val="tx1"/>
                </a:solidFill>
                <a:latin typeface="+mj-ea"/>
                <a:ea typeface="+mj-ea"/>
              </a:rPr>
              <a:t>チーム医療の推進</a:t>
            </a:r>
          </a:p>
          <a:p>
            <a:pPr algn="just" eaLnBrk="1" hangingPunct="1">
              <a:lnSpc>
                <a:spcPct val="90000"/>
              </a:lnSpc>
            </a:pPr>
            <a:r>
              <a:rPr lang="ja-JP" altLang="en-US" sz="2800" dirty="0">
                <a:solidFill>
                  <a:schemeClr val="tx1"/>
                </a:solidFill>
                <a:latin typeface="+mj-ea"/>
                <a:ea typeface="+mj-ea"/>
              </a:rPr>
              <a:t>医療事故に係る調査の仕組み等の整備</a:t>
            </a:r>
          </a:p>
          <a:p>
            <a:pPr algn="just" eaLnBrk="1" hangingPunct="1">
              <a:lnSpc>
                <a:spcPct val="90000"/>
              </a:lnSpc>
            </a:pPr>
            <a:r>
              <a:rPr lang="ja-JP" altLang="en-US" sz="2800" dirty="0">
                <a:solidFill>
                  <a:schemeClr val="tx1"/>
                </a:solidFill>
                <a:latin typeface="+mj-ea"/>
                <a:ea typeface="+mj-ea"/>
              </a:rPr>
              <a:t>臨床研究の推進</a:t>
            </a:r>
          </a:p>
          <a:p>
            <a:pPr algn="just" eaLnBrk="1" hangingPunct="1">
              <a:lnSpc>
                <a:spcPct val="90000"/>
              </a:lnSpc>
            </a:pPr>
            <a:r>
              <a:rPr lang="ja-JP" altLang="en-US" sz="2800" dirty="0">
                <a:solidFill>
                  <a:schemeClr val="tx1"/>
                </a:solidFill>
                <a:latin typeface="+mj-ea"/>
                <a:ea typeface="+mj-ea"/>
              </a:rPr>
              <a:t>外国医師等の臨床修練制度の見直し</a:t>
            </a:r>
          </a:p>
          <a:p>
            <a:pPr algn="just" eaLnBrk="1" hangingPunct="1">
              <a:lnSpc>
                <a:spcPct val="90000"/>
              </a:lnSpc>
            </a:pPr>
            <a:r>
              <a:rPr lang="ja-JP" altLang="en-US" sz="2800" dirty="0">
                <a:solidFill>
                  <a:schemeClr val="tx1"/>
                </a:solidFill>
                <a:latin typeface="+mj-ea"/>
                <a:ea typeface="+mj-ea"/>
              </a:rPr>
              <a:t>歯科技工士国家試験の見直し</a:t>
            </a:r>
          </a:p>
          <a:p>
            <a:pPr algn="just" eaLnBrk="1" hangingPunct="1">
              <a:lnSpc>
                <a:spcPct val="90000"/>
              </a:lnSpc>
            </a:pPr>
            <a:r>
              <a:rPr lang="ja-JP" altLang="en-US" sz="2800" dirty="0">
                <a:solidFill>
                  <a:schemeClr val="tx1"/>
                </a:solidFill>
                <a:latin typeface="+mj-ea"/>
                <a:ea typeface="+mj-ea"/>
              </a:rPr>
              <a:t>持分なし医療法人への移行の促進</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医療法改定のポイント</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73137220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医療機能の分化・連携の推進</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各医療</a:t>
            </a:r>
            <a:r>
              <a:rPr lang="ja-JP" altLang="en-US" sz="2400" dirty="0">
                <a:latin typeface="+mj-ea"/>
                <a:ea typeface="+mj-ea"/>
              </a:rPr>
              <a:t>機関が、その有する病床の医療機能（急性期、亜急性期、回復期等）を都道府県知事に報告する仕組みを創設。</a:t>
            </a:r>
          </a:p>
          <a:p>
            <a:pPr lvl="1" algn="just" eaLnBrk="1" hangingPunct="1">
              <a:lnSpc>
                <a:spcPct val="90000"/>
              </a:lnSpc>
            </a:pPr>
            <a:r>
              <a:rPr lang="ja-JP" altLang="en-US" sz="2400" dirty="0" smtClean="0">
                <a:latin typeface="+mj-ea"/>
                <a:ea typeface="+mj-ea"/>
              </a:rPr>
              <a:t>都道府県</a:t>
            </a:r>
            <a:r>
              <a:rPr lang="ja-JP" altLang="en-US" sz="2400" dirty="0">
                <a:latin typeface="+mj-ea"/>
                <a:ea typeface="+mj-ea"/>
              </a:rPr>
              <a:t>が、医療計画の一部として、地域の医療需要の将来推計や、医療機関から報告された情報等を活用して、二次医療圏等ごとに各医療機能の必要量等を含む地域の医療提供体制の将来の目指すべき姿（地域医療ビジョン）を策定。</a:t>
            </a:r>
          </a:p>
          <a:p>
            <a:pPr lvl="1" algn="just" eaLnBrk="1" hangingPunct="1">
              <a:lnSpc>
                <a:spcPct val="90000"/>
              </a:lnSpc>
            </a:pPr>
            <a:r>
              <a:rPr lang="ja-JP" altLang="en-US" sz="2400" dirty="0" smtClean="0">
                <a:latin typeface="+mj-ea"/>
                <a:ea typeface="+mj-ea"/>
              </a:rPr>
              <a:t>上記</a:t>
            </a:r>
            <a:r>
              <a:rPr lang="ja-JP" altLang="en-US" sz="2400" dirty="0">
                <a:latin typeface="+mj-ea"/>
                <a:ea typeface="+mj-ea"/>
              </a:rPr>
              <a:t>と併せて、国・都道府県・病院・有床診療所の役割や、国民・患者の責務を規定。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在宅</a:t>
            </a:r>
            <a:r>
              <a:rPr lang="ja-JP" altLang="en-US" sz="2800" dirty="0">
                <a:latin typeface="+mj-ea"/>
                <a:ea typeface="+mj-ea"/>
              </a:rPr>
              <a:t>医療の</a:t>
            </a:r>
            <a:r>
              <a:rPr lang="ja-JP" altLang="en-US" sz="2800" dirty="0" smtClean="0">
                <a:latin typeface="+mj-ea"/>
                <a:ea typeface="+mj-ea"/>
              </a:rPr>
              <a:t>推進</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計画において、在宅医療についても５疾病５事業と同様、達成すべき目標や医療連携体制に関する事項の記載を義務づけ</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医療法改定の概要１</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1170826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特定</a:t>
            </a:r>
            <a:r>
              <a:rPr lang="ja-JP" altLang="en-US" sz="2800" dirty="0">
                <a:latin typeface="+mj-ea"/>
                <a:ea typeface="+mj-ea"/>
              </a:rPr>
              <a:t>機能病院の承認の更新制の</a:t>
            </a:r>
            <a:r>
              <a:rPr lang="ja-JP" altLang="en-US" sz="2800" dirty="0" smtClean="0">
                <a:latin typeface="+mj-ea"/>
                <a:ea typeface="+mj-ea"/>
              </a:rPr>
              <a:t>導入</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高度</a:t>
            </a:r>
            <a:r>
              <a:rPr lang="ja-JP" altLang="en-US" sz="2400" dirty="0">
                <a:latin typeface="+mj-ea"/>
                <a:ea typeface="+mj-ea"/>
              </a:rPr>
              <a:t>の医療の提供等を担う特定機能病院について、その質を継続的に確保するため、更新制を導入。</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医師</a:t>
            </a:r>
            <a:r>
              <a:rPr lang="ja-JP" altLang="en-US" sz="2800" dirty="0">
                <a:latin typeface="+mj-ea"/>
                <a:ea typeface="+mj-ea"/>
              </a:rPr>
              <a:t>確保対策（地域医療支援センター（仮称）の設置</a:t>
            </a:r>
            <a:r>
              <a:rPr lang="ja-JP" altLang="en-US" sz="2800" dirty="0" smtClean="0">
                <a:latin typeface="+mj-ea"/>
                <a:ea typeface="+mj-ea"/>
              </a:rPr>
              <a:t>）</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都道府県</a:t>
            </a:r>
            <a:r>
              <a:rPr lang="ja-JP" altLang="en-US" sz="2400" dirty="0">
                <a:latin typeface="+mj-ea"/>
                <a:ea typeface="+mj-ea"/>
              </a:rPr>
              <a:t>に対して、キャリア形成支援と一体となって医師不足病院の医師確保の支援等を行う地域医療支援センター（仮称）の設置の努力義務規定を創設。</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看護</a:t>
            </a:r>
            <a:r>
              <a:rPr lang="ja-JP" altLang="en-US" sz="2800" dirty="0">
                <a:latin typeface="+mj-ea"/>
                <a:ea typeface="+mj-ea"/>
              </a:rPr>
              <a:t>職員確保対策（看護師等確保促進法関係）</a:t>
            </a:r>
          </a:p>
          <a:p>
            <a:pPr lvl="1" algn="just" eaLnBrk="1" hangingPunct="1">
              <a:lnSpc>
                <a:spcPct val="90000"/>
              </a:lnSpc>
            </a:pPr>
            <a:r>
              <a:rPr lang="ja-JP" altLang="en-US" sz="2400" dirty="0" smtClean="0">
                <a:latin typeface="+mj-ea"/>
                <a:ea typeface="+mj-ea"/>
              </a:rPr>
              <a:t>看護</a:t>
            </a:r>
            <a:r>
              <a:rPr lang="ja-JP" altLang="en-US" sz="2400" dirty="0">
                <a:latin typeface="+mj-ea"/>
                <a:ea typeface="+mj-ea"/>
              </a:rPr>
              <a:t>職員の復職を効果的に支援する観点から、看護師免許等の保持者について、都道府県ナースセンターへの届出制度を</a:t>
            </a:r>
            <a:r>
              <a:rPr lang="ja-JP" altLang="en-US" sz="2400" dirty="0" smtClean="0">
                <a:latin typeface="+mj-ea"/>
                <a:ea typeface="+mj-ea"/>
              </a:rPr>
              <a:t>創設</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医療法改定の概要２</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0331493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a:t>
            </a:r>
            <a:r>
              <a:rPr lang="ja-JP" altLang="en-US" sz="2800" dirty="0">
                <a:latin typeface="+mj-ea"/>
                <a:ea typeface="+mj-ea"/>
              </a:rPr>
              <a:t>機関における勤務環境の</a:t>
            </a:r>
            <a:r>
              <a:rPr lang="ja-JP" altLang="en-US" sz="2800" dirty="0" smtClean="0">
                <a:latin typeface="+mj-ea"/>
                <a:ea typeface="+mj-ea"/>
              </a:rPr>
              <a:t>改善</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国</a:t>
            </a:r>
            <a:r>
              <a:rPr lang="ja-JP" altLang="en-US" sz="2400" dirty="0">
                <a:latin typeface="+mj-ea"/>
                <a:ea typeface="+mj-ea"/>
              </a:rPr>
              <a:t>における指針の策定など医療機関の勤務環境改善のための自主的なマネジメントシステムを創設するとともに、都道府県ごとに、こうした取組を支援する医療勤務環境改善支援センター（仮称）の設置等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チーム</a:t>
            </a:r>
            <a:r>
              <a:rPr lang="ja-JP" altLang="en-US" sz="2800" dirty="0">
                <a:latin typeface="+mj-ea"/>
                <a:ea typeface="+mj-ea"/>
              </a:rPr>
              <a:t>医療の推進</a:t>
            </a:r>
          </a:p>
          <a:p>
            <a:pPr lvl="1" algn="just" eaLnBrk="1" hangingPunct="1">
              <a:lnSpc>
                <a:spcPct val="90000"/>
              </a:lnSpc>
            </a:pPr>
            <a:r>
              <a:rPr lang="ja-JP" altLang="en-US" sz="2400" dirty="0" smtClean="0">
                <a:latin typeface="+mj-ea"/>
                <a:ea typeface="+mj-ea"/>
              </a:rPr>
              <a:t>診療</a:t>
            </a:r>
            <a:r>
              <a:rPr lang="ja-JP" altLang="en-US" sz="2400" dirty="0">
                <a:latin typeface="+mj-ea"/>
                <a:ea typeface="+mj-ea"/>
              </a:rPr>
              <a:t>の補助のうち高い専門知識と技能等が必要となる行為を明確化するとともに、医師又は歯科医師の指示の下、プロトコール（手順書）に基づきその行為を実施する看護師に対する研修の仕組みを創設。（保健師助産師看護師法関係）</a:t>
            </a:r>
          </a:p>
          <a:p>
            <a:pPr lvl="1" algn="just" eaLnBrk="1" hangingPunct="1">
              <a:lnSpc>
                <a:spcPct val="90000"/>
              </a:lnSpc>
            </a:pPr>
            <a:r>
              <a:rPr lang="ja-JP" altLang="en-US" sz="2400" dirty="0" smtClean="0">
                <a:latin typeface="+mj-ea"/>
                <a:ea typeface="+mj-ea"/>
              </a:rPr>
              <a:t>診療</a:t>
            </a:r>
            <a:r>
              <a:rPr lang="ja-JP" altLang="en-US" sz="2400" dirty="0">
                <a:latin typeface="+mj-ea"/>
                <a:ea typeface="+mj-ea"/>
              </a:rPr>
              <a:t>放射線技師の業務範囲を拡大（診療放射線技師法関係）</a:t>
            </a:r>
          </a:p>
          <a:p>
            <a:pPr lvl="1" algn="just" eaLnBrk="1" hangingPunct="1">
              <a:lnSpc>
                <a:spcPct val="90000"/>
              </a:lnSpc>
            </a:pPr>
            <a:r>
              <a:rPr lang="ja-JP" altLang="en-US" sz="2400" dirty="0" smtClean="0">
                <a:latin typeface="+mj-ea"/>
                <a:ea typeface="+mj-ea"/>
              </a:rPr>
              <a:t>歯科</a:t>
            </a:r>
            <a:r>
              <a:rPr lang="ja-JP" altLang="en-US" sz="2400" dirty="0">
                <a:latin typeface="+mj-ea"/>
                <a:ea typeface="+mj-ea"/>
              </a:rPr>
              <a:t>衛生士の業務実施態勢を見直し（歯科衛生士法関係</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2124497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a:t>
            </a:r>
            <a:r>
              <a:rPr lang="ja-JP" altLang="en-US" sz="2800" dirty="0">
                <a:latin typeface="+mj-ea"/>
                <a:ea typeface="+mj-ea"/>
              </a:rPr>
              <a:t>事故に係る調査の仕組み等の</a:t>
            </a:r>
            <a:r>
              <a:rPr lang="ja-JP" altLang="en-US" sz="2800" dirty="0" smtClean="0">
                <a:latin typeface="+mj-ea"/>
                <a:ea typeface="+mj-ea"/>
              </a:rPr>
              <a:t>整備</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事故の原因究明及び再発防止を図るため、医療機関に対する院内調査の実施を義務付け、各医療機関から報告のあった調査結果の分析や再発防止策に係る普及・啓発を行うとともに、遺族又は医療機関の求めに応じて医療事故に係る調査を行う第三者機関の設置等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臨床</a:t>
            </a:r>
            <a:r>
              <a:rPr lang="ja-JP" altLang="en-US" sz="2800" dirty="0">
                <a:latin typeface="+mj-ea"/>
                <a:ea typeface="+mj-ea"/>
              </a:rPr>
              <a:t>研究の</a:t>
            </a:r>
            <a:r>
              <a:rPr lang="ja-JP" altLang="en-US" sz="2800" dirty="0" smtClean="0">
                <a:latin typeface="+mj-ea"/>
                <a:ea typeface="+mj-ea"/>
              </a:rPr>
              <a:t>推進</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日本発</a:t>
            </a:r>
            <a:r>
              <a:rPr lang="ja-JP" altLang="en-US" sz="2400" dirty="0">
                <a:latin typeface="+mj-ea"/>
                <a:ea typeface="+mj-ea"/>
              </a:rPr>
              <a:t>の革新的医薬品・医療機器の開発などに必要となる質の高い臨床研究を推進するため、国際水準の臨床研究や医師主導治験の中心的役割を担う病院を臨床研究中核病院（仮称）として位置づける</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医療法改定の概要４</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4234667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外国</a:t>
            </a:r>
            <a:r>
              <a:rPr lang="ja-JP" altLang="en-US" sz="2800" dirty="0">
                <a:latin typeface="+mj-ea"/>
                <a:ea typeface="+mj-ea"/>
              </a:rPr>
              <a:t>医師等の臨床修練制度の見直し（外国医師等が行う臨床修練に係る医師法第十七条等の特例等に関する法律関係）</a:t>
            </a:r>
          </a:p>
          <a:p>
            <a:pPr lvl="1" algn="just" eaLnBrk="1" hangingPunct="1">
              <a:lnSpc>
                <a:spcPct val="90000"/>
              </a:lnSpc>
            </a:pPr>
            <a:r>
              <a:rPr lang="ja-JP" altLang="en-US" sz="2400" dirty="0" smtClean="0">
                <a:latin typeface="+mj-ea"/>
                <a:ea typeface="+mj-ea"/>
              </a:rPr>
              <a:t>臨床</a:t>
            </a:r>
            <a:r>
              <a:rPr lang="ja-JP" altLang="en-US" sz="2400" dirty="0">
                <a:latin typeface="+mj-ea"/>
                <a:ea typeface="+mj-ea"/>
              </a:rPr>
              <a:t>修練制度について、手続・要件の簡素化を行うとともに、研修目的に加えて、教授・臨床研究目的の場合における診療行為を新たに認める。</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歯科</a:t>
            </a:r>
            <a:r>
              <a:rPr lang="ja-JP" altLang="en-US" sz="2800" dirty="0">
                <a:latin typeface="+mj-ea"/>
                <a:ea typeface="+mj-ea"/>
              </a:rPr>
              <a:t>技工士国家試験の見直し（歯科技工士法関係）</a:t>
            </a:r>
          </a:p>
          <a:p>
            <a:pPr lvl="1" algn="just" eaLnBrk="1" hangingPunct="1">
              <a:lnSpc>
                <a:spcPct val="90000"/>
              </a:lnSpc>
            </a:pPr>
            <a:r>
              <a:rPr lang="ja-JP" altLang="en-US" sz="2400" dirty="0" smtClean="0">
                <a:latin typeface="+mj-ea"/>
                <a:ea typeface="+mj-ea"/>
              </a:rPr>
              <a:t>現在</a:t>
            </a:r>
            <a:r>
              <a:rPr lang="ja-JP" altLang="en-US" sz="2400" dirty="0">
                <a:latin typeface="+mj-ea"/>
                <a:ea typeface="+mj-ea"/>
              </a:rPr>
              <a:t>都道府県が行っている試験について、国が実施。</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持分</a:t>
            </a:r>
            <a:r>
              <a:rPr lang="ja-JP" altLang="en-US" sz="2800" dirty="0">
                <a:latin typeface="+mj-ea"/>
                <a:ea typeface="+mj-ea"/>
              </a:rPr>
              <a:t>なし医療法人への移行の促進（医療法等一部改正法関係）</a:t>
            </a:r>
          </a:p>
          <a:p>
            <a:pPr lvl="1" algn="just" eaLnBrk="1" hangingPunct="1">
              <a:lnSpc>
                <a:spcPct val="90000"/>
              </a:lnSpc>
            </a:pPr>
            <a:r>
              <a:rPr lang="ja-JP" altLang="en-US" sz="2400" dirty="0" smtClean="0">
                <a:latin typeface="+mj-ea"/>
                <a:ea typeface="+mj-ea"/>
              </a:rPr>
              <a:t>持分</a:t>
            </a:r>
            <a:r>
              <a:rPr lang="ja-JP" altLang="en-US" sz="2400" dirty="0">
                <a:latin typeface="+mj-ea"/>
                <a:ea typeface="+mj-ea"/>
              </a:rPr>
              <a:t>あり医療法人が持分なし医療法人に移行するための移行計画を策定し、都道府知事がこれを認定する仕組み等を設ける。</a:t>
            </a: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医療法改定の概要５</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7703722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2780928"/>
            <a:ext cx="8497887" cy="1066800"/>
          </a:xfrm>
        </p:spPr>
        <p:txBody>
          <a:bodyPr vert="horz"/>
          <a:lstStyle/>
          <a:p>
            <a:pPr algn="ctr" eaLnBrk="1" hangingPunct="1">
              <a:buFont typeface="Wingdings" pitchFamily="2" charset="2"/>
              <a:buNone/>
            </a:pPr>
            <a:r>
              <a:rPr lang="ja-JP" altLang="en-US" sz="4000" dirty="0" smtClean="0"/>
              <a:t>平成２６年度診療報酬改定に</a:t>
            </a:r>
            <a:endParaRPr lang="en-US" altLang="ja-JP" sz="4000" dirty="0" smtClean="0"/>
          </a:p>
          <a:p>
            <a:pPr algn="ctr" eaLnBrk="1" hangingPunct="1">
              <a:buFont typeface="Wingdings" pitchFamily="2" charset="2"/>
              <a:buNone/>
            </a:pPr>
            <a:r>
              <a:rPr lang="ja-JP" altLang="en-US" sz="4000" dirty="0" smtClean="0"/>
              <a:t>向けた準備</a:t>
            </a:r>
            <a:endParaRPr lang="en-US" altLang="ja-JP" sz="4000" dirty="0" smtClean="0"/>
          </a:p>
        </p:txBody>
      </p:sp>
    </p:spTree>
    <p:extLst>
      <p:ext uri="{BB962C8B-B14F-4D97-AF65-F5344CB8AC3E}">
        <p14:creationId xmlns:p14="http://schemas.microsoft.com/office/powerpoint/2010/main" val="58445658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2800" dirty="0" smtClean="0">
              <a:latin typeface="+mj-ea"/>
              <a:ea typeface="+mj-ea"/>
            </a:endParaRPr>
          </a:p>
          <a:p>
            <a:pPr algn="just" eaLnBrk="1" hangingPunct="1">
              <a:lnSpc>
                <a:spcPct val="90000"/>
              </a:lnSpc>
            </a:pPr>
            <a:r>
              <a:rPr lang="ja-JP" altLang="en-US" sz="2800" dirty="0" smtClean="0">
                <a:latin typeface="+mj-ea"/>
                <a:ea typeface="+mj-ea"/>
              </a:rPr>
              <a:t>平成</a:t>
            </a:r>
            <a:r>
              <a:rPr lang="en-US" altLang="ja-JP" sz="2800" dirty="0" smtClean="0">
                <a:latin typeface="+mj-ea"/>
                <a:ea typeface="+mj-ea"/>
              </a:rPr>
              <a:t>26</a:t>
            </a:r>
            <a:r>
              <a:rPr lang="ja-JP" altLang="en-US" sz="2800" dirty="0" smtClean="0">
                <a:latin typeface="+mj-ea"/>
                <a:ea typeface="+mj-ea"/>
              </a:rPr>
              <a:t>年通常国会は要注意</a:t>
            </a:r>
            <a:endParaRPr lang="en-US" altLang="ja-JP" sz="2800" dirty="0" smtClean="0">
              <a:latin typeface="+mj-ea"/>
              <a:ea typeface="+mj-ea"/>
            </a:endParaRPr>
          </a:p>
          <a:p>
            <a:pPr lvl="1" algn="just" eaLnBrk="1" hangingPunct="1">
              <a:lnSpc>
                <a:spcPct val="90000"/>
              </a:lnSpc>
            </a:pPr>
            <a:r>
              <a:rPr lang="ja-JP" altLang="en-US" dirty="0" smtClean="0">
                <a:latin typeface="+mj-ea"/>
                <a:ea typeface="+mj-ea"/>
              </a:rPr>
              <a:t>医療法をはじめとした様々な改革が目白押し</a:t>
            </a:r>
            <a:endParaRPr lang="en-US" altLang="ja-JP" dirty="0" smtClean="0">
              <a:latin typeface="+mj-ea"/>
              <a:ea typeface="+mj-ea"/>
            </a:endParaRPr>
          </a:p>
          <a:p>
            <a:pPr lvl="1" algn="just" eaLnBrk="1" hangingPunct="1">
              <a:lnSpc>
                <a:spcPct val="90000"/>
              </a:lnSpc>
            </a:pPr>
            <a:r>
              <a:rPr lang="ja-JP" altLang="en-US" dirty="0" smtClean="0">
                <a:latin typeface="+mj-ea"/>
                <a:ea typeface="+mj-ea"/>
              </a:rPr>
              <a:t>病床機能報告制度を念頭においた戦略</a:t>
            </a:r>
            <a:endParaRPr lang="en-US" altLang="ja-JP" dirty="0" smtClean="0">
              <a:latin typeface="+mj-ea"/>
              <a:ea typeface="+mj-ea"/>
            </a:endParaRPr>
          </a:p>
          <a:p>
            <a:pPr lvl="1" algn="just" eaLnBrk="1" hangingPunct="1">
              <a:lnSpc>
                <a:spcPct val="90000"/>
              </a:lnSpc>
            </a:pPr>
            <a:endParaRPr lang="en-US" altLang="ja-JP" sz="1000" dirty="0">
              <a:latin typeface="+mj-ea"/>
              <a:ea typeface="+mj-ea"/>
            </a:endParaRPr>
          </a:p>
          <a:p>
            <a:pPr algn="just" eaLnBrk="1" hangingPunct="1">
              <a:lnSpc>
                <a:spcPct val="90000"/>
              </a:lnSpc>
            </a:pPr>
            <a:r>
              <a:rPr lang="ja-JP" altLang="en-US" sz="2800" dirty="0" smtClean="0">
                <a:latin typeface="+mj-ea"/>
              </a:rPr>
              <a:t>平成</a:t>
            </a:r>
            <a:r>
              <a:rPr lang="en-US" altLang="ja-JP" sz="2800" dirty="0" smtClean="0">
                <a:latin typeface="+mj-ea"/>
              </a:rPr>
              <a:t>30</a:t>
            </a:r>
            <a:r>
              <a:rPr lang="ja-JP" altLang="en-US" sz="2800" dirty="0" smtClean="0">
                <a:latin typeface="+mj-ea"/>
              </a:rPr>
              <a:t>年も要注意</a:t>
            </a:r>
            <a:endParaRPr lang="en-US" altLang="ja-JP" sz="2800" dirty="0" smtClean="0">
              <a:latin typeface="+mj-ea"/>
            </a:endParaRPr>
          </a:p>
          <a:p>
            <a:pPr lvl="1" algn="just" eaLnBrk="1" hangingPunct="1">
              <a:lnSpc>
                <a:spcPct val="90000"/>
              </a:lnSpc>
            </a:pPr>
            <a:r>
              <a:rPr lang="ja-JP" altLang="en-US" dirty="0" smtClean="0">
                <a:latin typeface="+mj-ea"/>
              </a:rPr>
              <a:t>第７期医療計画</a:t>
            </a:r>
            <a:endParaRPr lang="en-US" altLang="ja-JP" dirty="0" smtClean="0">
              <a:latin typeface="+mj-ea"/>
            </a:endParaRPr>
          </a:p>
          <a:p>
            <a:pPr lvl="1" algn="just" eaLnBrk="1" hangingPunct="1">
              <a:lnSpc>
                <a:spcPct val="90000"/>
              </a:lnSpc>
            </a:pPr>
            <a:r>
              <a:rPr lang="ja-JP" altLang="en-US" dirty="0" smtClean="0">
                <a:latin typeface="+mj-ea"/>
              </a:rPr>
              <a:t>第６期介護保険事業支援計画</a:t>
            </a:r>
            <a:endParaRPr lang="en-US" altLang="ja-JP" dirty="0" smtClean="0">
              <a:latin typeface="+mj-ea"/>
            </a:endParaRPr>
          </a:p>
          <a:p>
            <a:pPr lvl="1" algn="just" eaLnBrk="1" hangingPunct="1">
              <a:lnSpc>
                <a:spcPct val="90000"/>
              </a:lnSpc>
            </a:pPr>
            <a:r>
              <a:rPr lang="ja-JP" altLang="en-US" dirty="0" smtClean="0">
                <a:latin typeface="+mj-ea"/>
              </a:rPr>
              <a:t>地域医療ビジョンの本格運用</a:t>
            </a:r>
            <a:endParaRPr lang="en-US" altLang="ja-JP" dirty="0" smtClean="0">
              <a:latin typeface="+mj-ea"/>
            </a:endParaRPr>
          </a:p>
          <a:p>
            <a:pPr lvl="1" algn="just" eaLnBrk="1" hangingPunct="1">
              <a:lnSpc>
                <a:spcPct val="90000"/>
              </a:lnSpc>
            </a:pPr>
            <a:endParaRPr lang="en-US" altLang="ja-JP" sz="1000" dirty="0" smtClean="0">
              <a:latin typeface="+mj-ea"/>
            </a:endParaRPr>
          </a:p>
          <a:p>
            <a:pPr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長期戦略の必要性</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229573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「ご当地医療」の推進</a:t>
            </a:r>
            <a:endParaRPr lang="en-US" altLang="ja-JP" sz="2800" dirty="0" smtClean="0">
              <a:latin typeface="+mj-ea"/>
              <a:ea typeface="+mj-ea"/>
            </a:endParaRPr>
          </a:p>
          <a:p>
            <a:pPr lvl="1" algn="just" eaLnBrk="1" hangingPunct="1">
              <a:lnSpc>
                <a:spcPct val="90000"/>
              </a:lnSpc>
            </a:pPr>
            <a:r>
              <a:rPr lang="ja-JP" altLang="en-US" sz="2400" dirty="0">
                <a:latin typeface="+mj-ea"/>
                <a:ea typeface="+mj-ea"/>
              </a:rPr>
              <a:t>その地域にふさわしいバランスのとれた医療機能の分化・連携を進め、医療資源の適正な配分を図る</a:t>
            </a: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需要の将来</a:t>
            </a:r>
            <a:r>
              <a:rPr lang="ja-JP" altLang="en-US" sz="2400" dirty="0" smtClean="0">
                <a:latin typeface="+mj-ea"/>
                <a:ea typeface="+mj-ea"/>
              </a:rPr>
              <a:t>推計等から二次</a:t>
            </a:r>
            <a:r>
              <a:rPr lang="ja-JP" altLang="en-US" sz="2400" dirty="0">
                <a:latin typeface="+mj-ea"/>
                <a:ea typeface="+mj-ea"/>
              </a:rPr>
              <a:t>医療圏等</a:t>
            </a:r>
            <a:r>
              <a:rPr lang="ja-JP" altLang="en-US" sz="2400" dirty="0" smtClean="0">
                <a:latin typeface="+mj-ea"/>
                <a:ea typeface="+mj-ea"/>
              </a:rPr>
              <a:t>ごとの各医療</a:t>
            </a:r>
            <a:r>
              <a:rPr lang="ja-JP" altLang="en-US" sz="2400" dirty="0">
                <a:latin typeface="+mj-ea"/>
                <a:ea typeface="+mj-ea"/>
              </a:rPr>
              <a:t>機能の将来の</a:t>
            </a:r>
            <a:r>
              <a:rPr lang="ja-JP" altLang="en-US" sz="2400" dirty="0" smtClean="0">
                <a:latin typeface="+mj-ea"/>
                <a:ea typeface="+mj-ea"/>
              </a:rPr>
              <a:t>必要量含む将来</a:t>
            </a:r>
            <a:r>
              <a:rPr lang="ja-JP" altLang="en-US" sz="2400" dirty="0">
                <a:latin typeface="+mj-ea"/>
                <a:ea typeface="+mj-ea"/>
              </a:rPr>
              <a:t>の目指すべき姿を示す</a:t>
            </a:r>
            <a:r>
              <a:rPr lang="ja-JP" altLang="en-US" sz="2400" dirty="0" smtClean="0">
                <a:latin typeface="+mj-ea"/>
                <a:ea typeface="+mj-ea"/>
              </a:rPr>
              <a:t>もの</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都道府県</a:t>
            </a:r>
            <a:r>
              <a:rPr lang="ja-JP" altLang="en-US" sz="2400" dirty="0">
                <a:latin typeface="+mj-ea"/>
                <a:ea typeface="+mj-ea"/>
              </a:rPr>
              <a:t>は医療計画の一部として</a:t>
            </a:r>
            <a:r>
              <a:rPr lang="ja-JP" altLang="en-US" sz="2400" dirty="0" smtClean="0">
                <a:latin typeface="+mj-ea"/>
                <a:ea typeface="+mj-ea"/>
              </a:rPr>
              <a:t>策定</a:t>
            </a:r>
            <a:endParaRPr lang="ja-JP" altLang="en-US" sz="2400" dirty="0">
              <a:latin typeface="+mj-ea"/>
              <a:ea typeface="+mj-ea"/>
            </a:endParaRPr>
          </a:p>
          <a:p>
            <a:pPr lvl="1" algn="just" eaLnBrk="1" hangingPunct="1">
              <a:lnSpc>
                <a:spcPct val="90000"/>
              </a:lnSpc>
            </a:pPr>
            <a:endParaRPr lang="ja-JP" altLang="en-US" sz="800" dirty="0">
              <a:latin typeface="+mj-ea"/>
              <a:ea typeface="+mj-ea"/>
            </a:endParaRPr>
          </a:p>
          <a:p>
            <a:pPr algn="just" eaLnBrk="1" hangingPunct="1">
              <a:lnSpc>
                <a:spcPct val="90000"/>
              </a:lnSpc>
            </a:pPr>
            <a:r>
              <a:rPr lang="ja-JP" altLang="en-US" sz="2800" dirty="0" smtClean="0">
                <a:latin typeface="+mj-ea"/>
                <a:ea typeface="+mj-ea"/>
              </a:rPr>
              <a:t>主</a:t>
            </a:r>
            <a:r>
              <a:rPr lang="ja-JP" altLang="en-US" sz="2800" dirty="0">
                <a:latin typeface="+mj-ea"/>
                <a:ea typeface="+mj-ea"/>
              </a:rPr>
              <a:t>に以下の内容について</a:t>
            </a:r>
            <a:r>
              <a:rPr lang="ja-JP" altLang="en-US" sz="2800" dirty="0" smtClean="0">
                <a:latin typeface="+mj-ea"/>
                <a:ea typeface="+mj-ea"/>
              </a:rPr>
              <a:t>定める方向で検討中</a:t>
            </a:r>
            <a:endParaRPr lang="ja-JP" altLang="en-US" sz="2800" dirty="0">
              <a:latin typeface="+mj-ea"/>
              <a:ea typeface="+mj-ea"/>
            </a:endParaRPr>
          </a:p>
          <a:p>
            <a:pPr lvl="1" algn="just" eaLnBrk="1" hangingPunct="1">
              <a:lnSpc>
                <a:spcPct val="90000"/>
              </a:lnSpc>
            </a:pPr>
            <a:r>
              <a:rPr lang="en-US" altLang="ja-JP" sz="2400" dirty="0" smtClean="0">
                <a:latin typeface="+mj-ea"/>
                <a:ea typeface="+mj-ea"/>
              </a:rPr>
              <a:t>2025 </a:t>
            </a:r>
            <a:r>
              <a:rPr lang="ja-JP" altLang="en-US" sz="2400" dirty="0">
                <a:latin typeface="+mj-ea"/>
                <a:ea typeface="+mj-ea"/>
              </a:rPr>
              <a:t>年の医療需要</a:t>
            </a:r>
          </a:p>
          <a:p>
            <a:pPr lvl="2" algn="just" eaLnBrk="1" hangingPunct="1">
              <a:lnSpc>
                <a:spcPct val="90000"/>
              </a:lnSpc>
            </a:pPr>
            <a:r>
              <a:rPr lang="ja-JP" altLang="en-US" dirty="0">
                <a:latin typeface="+mj-ea"/>
                <a:ea typeface="+mj-ea"/>
              </a:rPr>
              <a:t>入院・外来別、疾患別患者数 等</a:t>
            </a:r>
          </a:p>
          <a:p>
            <a:pPr lvl="1" algn="just" eaLnBrk="1" hangingPunct="1">
              <a:lnSpc>
                <a:spcPct val="90000"/>
              </a:lnSpc>
            </a:pPr>
            <a:r>
              <a:rPr lang="en-US" altLang="ja-JP" sz="2400" dirty="0" smtClean="0">
                <a:latin typeface="+mj-ea"/>
                <a:ea typeface="+mj-ea"/>
              </a:rPr>
              <a:t>2025 </a:t>
            </a:r>
            <a:r>
              <a:rPr lang="ja-JP" altLang="en-US" sz="2400" dirty="0">
                <a:latin typeface="+mj-ea"/>
                <a:ea typeface="+mj-ea"/>
              </a:rPr>
              <a:t>年に目指すべき医療提供体制</a:t>
            </a:r>
          </a:p>
          <a:p>
            <a:pPr lvl="2" algn="just" eaLnBrk="1" hangingPunct="1">
              <a:lnSpc>
                <a:spcPct val="90000"/>
              </a:lnSpc>
            </a:pPr>
            <a:r>
              <a:rPr lang="ja-JP" altLang="en-US" dirty="0">
                <a:latin typeface="+mj-ea"/>
                <a:ea typeface="+mj-ea"/>
              </a:rPr>
              <a:t>二次医療圏等（在宅医療については市町村等を単位）ごとの医療機能別の必要量</a:t>
            </a:r>
          </a:p>
          <a:p>
            <a:pPr lvl="1" algn="just" eaLnBrk="1" hangingPunct="1">
              <a:lnSpc>
                <a:spcPct val="90000"/>
              </a:lnSpc>
            </a:pPr>
            <a:r>
              <a:rPr lang="ja-JP" altLang="en-US" sz="2400" dirty="0" smtClean="0">
                <a:latin typeface="+mj-ea"/>
                <a:ea typeface="+mj-ea"/>
              </a:rPr>
              <a:t>目指す</a:t>
            </a:r>
            <a:r>
              <a:rPr lang="ja-JP" altLang="en-US" sz="2400" dirty="0">
                <a:latin typeface="+mj-ea"/>
                <a:ea typeface="+mj-ea"/>
              </a:rPr>
              <a:t>べき医療提供体制を実現するための施策</a:t>
            </a:r>
          </a:p>
          <a:p>
            <a:pPr lvl="2" algn="just" eaLnBrk="1" hangingPunct="1">
              <a:lnSpc>
                <a:spcPct val="90000"/>
              </a:lnSpc>
            </a:pPr>
            <a:r>
              <a:rPr lang="ja-JP" altLang="en-US" dirty="0">
                <a:latin typeface="+mj-ea"/>
                <a:ea typeface="+mj-ea"/>
              </a:rPr>
              <a:t>例）医療機能の分化・連携を進めるための施設整備、医療従事者の確保・養成</a:t>
            </a:r>
            <a:r>
              <a:rPr lang="ja-JP" altLang="en-US" dirty="0" smtClean="0">
                <a:latin typeface="+mj-ea"/>
                <a:ea typeface="+mj-ea"/>
              </a:rPr>
              <a:t>等</a:t>
            </a:r>
            <a:endParaRPr lang="en-US" altLang="ja-JP" dirty="0" smtClean="0">
              <a:latin typeface="+mj-ea"/>
              <a:ea typeface="+mj-ea"/>
            </a:endParaRPr>
          </a:p>
          <a:p>
            <a:pPr lvl="1" algn="just" eaLnBrk="1" hangingPunct="1">
              <a:lnSpc>
                <a:spcPct val="90000"/>
              </a:lnSpc>
            </a:pPr>
            <a:endParaRPr lang="en-US" altLang="ja-JP" dirty="0">
              <a:latin typeface="+mj-ea"/>
              <a:ea typeface="+mj-ea"/>
            </a:endParaRPr>
          </a:p>
          <a:p>
            <a:pPr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3600" i="0" dirty="0" smtClean="0">
                <a:solidFill>
                  <a:srgbClr val="FFFF66"/>
                </a:solidFill>
              </a:rPr>
              <a:t>【</a:t>
            </a:r>
            <a:r>
              <a:rPr lang="ja-JP" altLang="en-US" sz="3600" i="0" dirty="0" smtClean="0">
                <a:solidFill>
                  <a:srgbClr val="FFFF66"/>
                </a:solidFill>
              </a:rPr>
              <a:t>参考</a:t>
            </a:r>
            <a:r>
              <a:rPr lang="en-US" altLang="ja-JP" sz="3600" i="0" dirty="0" smtClean="0">
                <a:solidFill>
                  <a:srgbClr val="FFFF66"/>
                </a:solidFill>
              </a:rPr>
              <a:t>】</a:t>
            </a:r>
            <a:r>
              <a:rPr lang="ja-JP" altLang="en-US" sz="3600" i="0" dirty="0" smtClean="0">
                <a:solidFill>
                  <a:srgbClr val="FFFF66"/>
                </a:solidFill>
              </a:rPr>
              <a:t>地域医療ビジョン</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5181721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2800" dirty="0">
              <a:latin typeface="+mj-ea"/>
              <a:ea typeface="+mj-ea"/>
            </a:endParaRPr>
          </a:p>
          <a:p>
            <a:pPr algn="just" eaLnBrk="1" hangingPunct="1">
              <a:lnSpc>
                <a:spcPct val="90000"/>
              </a:lnSpc>
            </a:pPr>
            <a:r>
              <a:rPr lang="ja-JP" altLang="en-US" sz="2800" dirty="0" smtClean="0">
                <a:latin typeface="+mj-ea"/>
                <a:ea typeface="+mj-ea"/>
              </a:rPr>
              <a:t>運用の要は病床機能報告制度</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高度急性期、一般急性期、回復期、慢性期の４区分</a:t>
            </a:r>
            <a:endParaRPr lang="en-US" altLang="ja-JP" sz="2400" dirty="0" smtClean="0">
              <a:latin typeface="+mj-ea"/>
              <a:ea typeface="+mj-ea"/>
            </a:endParaRPr>
          </a:p>
          <a:p>
            <a:pPr lvl="2" algn="just" eaLnBrk="1" hangingPunct="1">
              <a:lnSpc>
                <a:spcPct val="90000"/>
              </a:lnSpc>
            </a:pPr>
            <a:r>
              <a:rPr lang="ja-JP" altLang="en-US" dirty="0">
                <a:latin typeface="+mj-ea"/>
                <a:ea typeface="+mj-ea"/>
              </a:rPr>
              <a:t>病棟</a:t>
            </a:r>
            <a:r>
              <a:rPr lang="ja-JP" altLang="en-US" dirty="0" smtClean="0">
                <a:latin typeface="+mj-ea"/>
                <a:ea typeface="+mj-ea"/>
              </a:rPr>
              <a:t>単位で届出</a:t>
            </a:r>
            <a:endParaRPr lang="en-US" altLang="ja-JP" dirty="0" smtClean="0">
              <a:latin typeface="+mj-ea"/>
              <a:ea typeface="+mj-ea"/>
            </a:endParaRPr>
          </a:p>
          <a:p>
            <a:pPr lvl="1" algn="just" eaLnBrk="1" hangingPunct="1">
              <a:lnSpc>
                <a:spcPct val="90000"/>
              </a:lnSpc>
            </a:pPr>
            <a:r>
              <a:rPr lang="ja-JP" altLang="en-US" sz="2400" dirty="0">
                <a:latin typeface="+mj-ea"/>
              </a:rPr>
              <a:t>医療機能の基準病床数を</a:t>
            </a:r>
            <a:r>
              <a:rPr lang="ja-JP" altLang="en-US" sz="2400" dirty="0" smtClean="0">
                <a:latin typeface="+mj-ea"/>
              </a:rPr>
              <a:t>定めるイメージ</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亜急性期が無くなる？</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ポスト・アキュートとサブ・アキュートという考え方</a:t>
            </a:r>
            <a:endParaRPr lang="en-US" altLang="ja-JP" dirty="0" smtClean="0">
              <a:latin typeface="+mj-ea"/>
              <a:ea typeface="+mj-ea"/>
            </a:endParaRPr>
          </a:p>
          <a:p>
            <a:pPr lvl="1" algn="just" eaLnBrk="1" hangingPunct="1">
              <a:lnSpc>
                <a:spcPct val="90000"/>
              </a:lnSpc>
            </a:pPr>
            <a:r>
              <a:rPr lang="ja-JP" altLang="en-US" sz="2400" dirty="0" smtClean="0">
                <a:latin typeface="+mj-ea"/>
                <a:ea typeface="+mj-ea"/>
              </a:rPr>
              <a:t>有床診療所も関連する</a:t>
            </a:r>
            <a:endParaRPr lang="en-US" altLang="ja-JP" sz="2400" dirty="0" smtClean="0">
              <a:latin typeface="+mj-ea"/>
              <a:ea typeface="+mj-ea"/>
            </a:endParaRPr>
          </a:p>
          <a:p>
            <a:pPr lvl="1" algn="just" eaLnBrk="1" hangingPunct="1">
              <a:lnSpc>
                <a:spcPct val="90000"/>
              </a:lnSpc>
            </a:pPr>
            <a:endParaRPr lang="en-US" altLang="ja-JP" sz="2400" dirty="0" smtClean="0">
              <a:latin typeface="+mj-ea"/>
              <a:ea typeface="+mj-ea"/>
            </a:endParaRPr>
          </a:p>
          <a:p>
            <a:pPr algn="just" eaLnBrk="1" hangingPunct="1">
              <a:lnSpc>
                <a:spcPct val="90000"/>
              </a:lnSpc>
            </a:pPr>
            <a:r>
              <a:rPr lang="ja-JP" altLang="en-US" sz="2800" dirty="0" smtClean="0">
                <a:latin typeface="+mj-ea"/>
              </a:rPr>
              <a:t>病院・有床診療所の再確認</a:t>
            </a:r>
            <a:r>
              <a:rPr lang="ja-JP" altLang="en-US" sz="2800" dirty="0">
                <a:latin typeface="+mj-ea"/>
              </a:rPr>
              <a:t>事項</a:t>
            </a:r>
            <a:endParaRPr lang="en-US" altLang="ja-JP" sz="2800" dirty="0">
              <a:latin typeface="+mj-ea"/>
            </a:endParaRPr>
          </a:p>
          <a:p>
            <a:pPr lvl="1" algn="just" eaLnBrk="1" hangingPunct="1">
              <a:lnSpc>
                <a:spcPct val="90000"/>
              </a:lnSpc>
            </a:pPr>
            <a:r>
              <a:rPr lang="ja-JP" altLang="en-US" sz="2400" dirty="0">
                <a:latin typeface="+mj-ea"/>
              </a:rPr>
              <a:t>地域における自院の役割・診療機能</a:t>
            </a:r>
            <a:endParaRPr lang="en-US" altLang="ja-JP" sz="2400" dirty="0">
              <a:latin typeface="+mj-ea"/>
            </a:endParaRPr>
          </a:p>
          <a:p>
            <a:pPr lvl="1" algn="just" eaLnBrk="1" hangingPunct="1">
              <a:lnSpc>
                <a:spcPct val="90000"/>
              </a:lnSpc>
            </a:pPr>
            <a:r>
              <a:rPr lang="ja-JP" altLang="en-US" sz="2400" dirty="0">
                <a:latin typeface="+mj-ea"/>
              </a:rPr>
              <a:t>競合状況によっては病床機能の変更を迫られる？</a:t>
            </a:r>
            <a:endParaRPr lang="en-US" altLang="ja-JP" sz="2400" dirty="0">
              <a:latin typeface="+mj-ea"/>
            </a:endParaRPr>
          </a:p>
          <a:p>
            <a:pPr lvl="1" algn="just" eaLnBrk="1" hangingPunct="1">
              <a:lnSpc>
                <a:spcPct val="90000"/>
              </a:lnSpc>
            </a:pPr>
            <a:r>
              <a:rPr lang="ja-JP" altLang="en-US" sz="2400" dirty="0">
                <a:latin typeface="+mj-ea"/>
              </a:rPr>
              <a:t>入院の経路の</a:t>
            </a:r>
            <a:r>
              <a:rPr lang="ja-JP" altLang="en-US" sz="2400" dirty="0" smtClean="0">
                <a:latin typeface="+mj-ea"/>
              </a:rPr>
              <a:t>再確認を！</a:t>
            </a:r>
            <a:endParaRPr lang="en-US" altLang="ja-JP" sz="2400" dirty="0">
              <a:latin typeface="+mj-ea"/>
            </a:endParaRPr>
          </a:p>
          <a:p>
            <a:pPr lvl="1" algn="just" eaLnBrk="1" hangingPunct="1">
              <a:lnSpc>
                <a:spcPct val="90000"/>
              </a:lnSpc>
            </a:pPr>
            <a:endParaRPr lang="en-US" altLang="ja-JP" dirty="0">
              <a:latin typeface="+mj-ea"/>
            </a:endParaRPr>
          </a:p>
          <a:p>
            <a:pPr lvl="1"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dirty="0" smtClean="0">
              <a:latin typeface="+mj-ea"/>
              <a:ea typeface="+mj-ea"/>
            </a:endParaRPr>
          </a:p>
          <a:p>
            <a:pPr lvl="1" algn="just" eaLnBrk="1" hangingPunct="1">
              <a:lnSpc>
                <a:spcPct val="90000"/>
              </a:lnSpc>
            </a:pPr>
            <a:endParaRPr lang="en-US" altLang="ja-JP" dirty="0">
              <a:latin typeface="+mj-ea"/>
              <a:ea typeface="+mj-ea"/>
            </a:endParaRPr>
          </a:p>
          <a:p>
            <a:pPr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3600" i="0" dirty="0" smtClean="0">
                <a:solidFill>
                  <a:srgbClr val="FFFF66"/>
                </a:solidFill>
              </a:rPr>
              <a:t>【</a:t>
            </a:r>
            <a:r>
              <a:rPr lang="ja-JP" altLang="en-US" sz="3600" i="0" dirty="0" smtClean="0">
                <a:solidFill>
                  <a:srgbClr val="FFFF66"/>
                </a:solidFill>
              </a:rPr>
              <a:t>参考</a:t>
            </a:r>
            <a:r>
              <a:rPr lang="en-US" altLang="ja-JP" sz="3600" i="0" dirty="0" smtClean="0">
                <a:solidFill>
                  <a:srgbClr val="FFFF66"/>
                </a:solidFill>
              </a:rPr>
              <a:t>】</a:t>
            </a:r>
            <a:r>
              <a:rPr lang="ja-JP" altLang="en-US" sz="3600" i="0" dirty="0" smtClean="0">
                <a:solidFill>
                  <a:srgbClr val="FFFF66"/>
                </a:solidFill>
              </a:rPr>
              <a:t>地域医療ビジョン</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04482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dirty="0" smtClean="0">
              <a:solidFill>
                <a:schemeClr val="tx1"/>
              </a:solidFill>
              <a:latin typeface="+mj-ea"/>
              <a:ea typeface="+mj-ea"/>
            </a:endParaRPr>
          </a:p>
          <a:p>
            <a:pPr algn="just" eaLnBrk="1" hangingPunct="1">
              <a:lnSpc>
                <a:spcPct val="90000"/>
              </a:lnSpc>
            </a:pPr>
            <a:r>
              <a:rPr lang="ja-JP" altLang="en-US" dirty="0" smtClean="0">
                <a:solidFill>
                  <a:schemeClr val="tx1"/>
                </a:solidFill>
                <a:latin typeface="+mj-ea"/>
                <a:ea typeface="+mj-ea"/>
              </a:rPr>
              <a:t>急性期</a:t>
            </a:r>
            <a:r>
              <a:rPr lang="ja-JP" altLang="en-US" dirty="0">
                <a:solidFill>
                  <a:schemeClr val="tx1"/>
                </a:solidFill>
                <a:latin typeface="+mj-ea"/>
                <a:ea typeface="+mj-ea"/>
              </a:rPr>
              <a:t>医療の適切な提供に向けた医療従事者の負担軽減等</a:t>
            </a:r>
          </a:p>
          <a:p>
            <a:pPr algn="just" eaLnBrk="1" hangingPunct="1">
              <a:lnSpc>
                <a:spcPct val="90000"/>
              </a:lnSpc>
            </a:pPr>
            <a:r>
              <a:rPr lang="ja-JP" altLang="en-US" dirty="0">
                <a:solidFill>
                  <a:schemeClr val="tx1"/>
                </a:solidFill>
                <a:latin typeface="+mj-ea"/>
                <a:ea typeface="+mj-ea"/>
              </a:rPr>
              <a:t>医療と介護の連携強化、在宅医療等の充実</a:t>
            </a:r>
          </a:p>
          <a:p>
            <a:pPr algn="just" eaLnBrk="1" hangingPunct="1">
              <a:lnSpc>
                <a:spcPct val="90000"/>
              </a:lnSpc>
            </a:pPr>
            <a:r>
              <a:rPr lang="ja-JP" altLang="en-US" dirty="0">
                <a:solidFill>
                  <a:schemeClr val="tx1"/>
                </a:solidFill>
                <a:latin typeface="+mj-ea"/>
                <a:ea typeface="+mj-ea"/>
              </a:rPr>
              <a:t>質が高く効率的な医療提供体制</a:t>
            </a:r>
          </a:p>
          <a:p>
            <a:pPr algn="just" eaLnBrk="1" hangingPunct="1">
              <a:lnSpc>
                <a:spcPct val="90000"/>
              </a:lnSpc>
            </a:pPr>
            <a:r>
              <a:rPr lang="ja-JP" altLang="en-US" dirty="0">
                <a:solidFill>
                  <a:schemeClr val="tx1"/>
                </a:solidFill>
                <a:latin typeface="+mj-ea"/>
                <a:ea typeface="+mj-ea"/>
              </a:rPr>
              <a:t>患者の視点に配慮した医療の実現</a:t>
            </a:r>
          </a:p>
          <a:p>
            <a:pPr algn="just" eaLnBrk="1" hangingPunct="1">
              <a:lnSpc>
                <a:spcPct val="90000"/>
              </a:lnSpc>
            </a:pPr>
            <a:r>
              <a:rPr lang="ja-JP" altLang="en-US" dirty="0">
                <a:solidFill>
                  <a:schemeClr val="tx1"/>
                </a:solidFill>
                <a:latin typeface="+mj-ea"/>
                <a:ea typeface="+mj-ea"/>
              </a:rPr>
              <a:t>医薬品、医療材料等の適正な評価</a:t>
            </a:r>
          </a:p>
          <a:p>
            <a:pPr algn="just" eaLnBrk="1" hangingPunct="1">
              <a:lnSpc>
                <a:spcPct val="90000"/>
              </a:lnSpc>
            </a:pPr>
            <a:r>
              <a:rPr lang="ja-JP" altLang="en-US" dirty="0">
                <a:solidFill>
                  <a:schemeClr val="tx1"/>
                </a:solidFill>
                <a:latin typeface="+mj-ea"/>
                <a:ea typeface="+mj-ea"/>
              </a:rPr>
              <a:t>その他の調査・検証事項</a:t>
            </a:r>
            <a:endParaRPr lang="en-US" altLang="ja-JP" sz="2400" dirty="0" smtClean="0">
              <a:solidFill>
                <a:schemeClr val="tx1"/>
              </a:solidFill>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２４年度診療報酬改定附帯意見</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6635030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７：１の病院</a:t>
            </a:r>
            <a:endParaRPr lang="en-US" altLang="ja-JP" sz="2800" dirty="0" smtClean="0">
              <a:latin typeface="+mj-ea"/>
              <a:ea typeface="+mj-ea"/>
            </a:endParaRPr>
          </a:p>
          <a:p>
            <a:pPr lvl="1" algn="just" eaLnBrk="1" hangingPunct="1">
              <a:lnSpc>
                <a:spcPct val="90000"/>
              </a:lnSpc>
            </a:pPr>
            <a:r>
              <a:rPr lang="ja-JP" altLang="en-US" sz="2400" dirty="0">
                <a:latin typeface="+mj-ea"/>
                <a:ea typeface="+mj-ea"/>
              </a:rPr>
              <a:t>基準</a:t>
            </a:r>
            <a:r>
              <a:rPr lang="ja-JP" altLang="en-US" sz="2400" dirty="0" smtClean="0">
                <a:latin typeface="+mj-ea"/>
                <a:ea typeface="+mj-ea"/>
              </a:rPr>
              <a:t>が維持できるのか？</a:t>
            </a:r>
            <a:endParaRPr lang="en-US" altLang="ja-JP" sz="2400" dirty="0" smtClean="0">
              <a:latin typeface="+mj-ea"/>
              <a:ea typeface="+mj-ea"/>
            </a:endParaRPr>
          </a:p>
          <a:p>
            <a:pPr lvl="1" algn="just" eaLnBrk="1" hangingPunct="1">
              <a:lnSpc>
                <a:spcPct val="90000"/>
              </a:lnSpc>
            </a:pPr>
            <a:r>
              <a:rPr lang="ja-JP" altLang="en-US" sz="2400" dirty="0">
                <a:latin typeface="+mj-ea"/>
                <a:ea typeface="+mj-ea"/>
              </a:rPr>
              <a:t>基準</a:t>
            </a:r>
            <a:r>
              <a:rPr lang="ja-JP" altLang="en-US" sz="2400" dirty="0" smtClean="0">
                <a:latin typeface="+mj-ea"/>
                <a:ea typeface="+mj-ea"/>
              </a:rPr>
              <a:t>を落とした場合の看護師の活用方法は？</a:t>
            </a:r>
            <a:endParaRPr lang="en-US" altLang="ja-JP" sz="2400" dirty="0" smtClean="0">
              <a:latin typeface="+mj-ea"/>
              <a:ea typeface="+mj-ea"/>
            </a:endParaRPr>
          </a:p>
          <a:p>
            <a:pPr algn="just" eaLnBrk="1" hangingPunct="1">
              <a:lnSpc>
                <a:spcPct val="90000"/>
              </a:lnSpc>
            </a:pPr>
            <a:endParaRPr lang="en-US" altLang="ja-JP" sz="1000" dirty="0">
              <a:latin typeface="+mj-ea"/>
              <a:ea typeface="+mj-ea"/>
            </a:endParaRPr>
          </a:p>
          <a:p>
            <a:pPr algn="just" eaLnBrk="1" hangingPunct="1">
              <a:lnSpc>
                <a:spcPct val="90000"/>
              </a:lnSpc>
            </a:pPr>
            <a:r>
              <a:rPr lang="ja-JP" altLang="en-US" sz="2800" dirty="0" smtClean="0">
                <a:latin typeface="+mj-ea"/>
                <a:ea typeface="+mj-ea"/>
              </a:rPr>
              <a:t>地域における連携の再確認</a:t>
            </a:r>
            <a:endParaRPr lang="en-US" altLang="ja-JP" sz="2800" dirty="0" smtClean="0">
              <a:latin typeface="+mj-ea"/>
              <a:ea typeface="+mj-ea"/>
            </a:endParaRPr>
          </a:p>
          <a:p>
            <a:pPr lvl="1" algn="just" eaLnBrk="1" hangingPunct="1">
              <a:lnSpc>
                <a:spcPct val="90000"/>
              </a:lnSpc>
            </a:pPr>
            <a:r>
              <a:rPr lang="ja-JP" altLang="en-US" sz="2400" dirty="0">
                <a:latin typeface="+mj-ea"/>
                <a:ea typeface="+mj-ea"/>
              </a:rPr>
              <a:t>在宅療養支援</a:t>
            </a:r>
            <a:r>
              <a:rPr lang="ja-JP" altLang="en-US" sz="2400" dirty="0" smtClean="0">
                <a:latin typeface="+mj-ea"/>
                <a:ea typeface="+mj-ea"/>
              </a:rPr>
              <a:t>診療所・在宅療養支援病院の届出</a:t>
            </a:r>
            <a:endParaRPr lang="en-US" altLang="ja-JP" sz="2400" dirty="0" smtClean="0">
              <a:latin typeface="+mj-ea"/>
              <a:ea typeface="+mj-ea"/>
            </a:endParaRPr>
          </a:p>
          <a:p>
            <a:pPr lvl="1" algn="just" eaLnBrk="1" hangingPunct="1">
              <a:lnSpc>
                <a:spcPct val="90000"/>
              </a:lnSpc>
            </a:pPr>
            <a:r>
              <a:rPr lang="ja-JP" altLang="en-US" sz="2400" dirty="0">
                <a:latin typeface="+mj-ea"/>
                <a:ea typeface="+mj-ea"/>
              </a:rPr>
              <a:t>連携先</a:t>
            </a:r>
            <a:r>
              <a:rPr lang="ja-JP" altLang="en-US" sz="2400" dirty="0" smtClean="0">
                <a:latin typeface="+mj-ea"/>
                <a:ea typeface="+mj-ea"/>
              </a:rPr>
              <a:t>の再確認</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病院・診療所のみならず介護や歯科、訪問看護ステーション　等</a:t>
            </a:r>
            <a:endParaRPr lang="en-US" altLang="ja-JP" dirty="0" smtClean="0">
              <a:latin typeface="+mj-ea"/>
              <a:ea typeface="+mj-ea"/>
            </a:endParaRPr>
          </a:p>
          <a:p>
            <a:pPr algn="just" eaLnBrk="1" hangingPunct="1">
              <a:lnSpc>
                <a:spcPct val="90000"/>
              </a:lnSpc>
            </a:pPr>
            <a:endParaRPr lang="en-US" altLang="ja-JP" sz="1000" dirty="0">
              <a:latin typeface="+mj-ea"/>
              <a:ea typeface="+mj-ea"/>
            </a:endParaRPr>
          </a:p>
          <a:p>
            <a:pPr algn="just" eaLnBrk="1" hangingPunct="1">
              <a:lnSpc>
                <a:spcPct val="90000"/>
              </a:lnSpc>
            </a:pPr>
            <a:r>
              <a:rPr lang="ja-JP" altLang="en-US" sz="2800" dirty="0" smtClean="0">
                <a:latin typeface="+mj-ea"/>
                <a:ea typeface="+mj-ea"/>
              </a:rPr>
              <a:t>患者層の再確認</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脳血管疾患等・運動器リハビリテーションの経過措置は今回は延期されたが将来的には？</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１０年後の平均患者像を想定した対策</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院内アメニティの見直しも必要になるかもしれない</a:t>
            </a:r>
            <a:endParaRPr lang="ja-JP" altLang="en-US" dirty="0">
              <a:latin typeface="+mj-ea"/>
              <a:ea typeface="+mj-ea"/>
            </a:endParaRPr>
          </a:p>
          <a:p>
            <a:pPr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8772769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300766131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 y="0"/>
            <a:ext cx="9140535" cy="6858000"/>
          </a:xfrm>
          <a:prstGeom prst="rect">
            <a:avLst/>
          </a:prstGeom>
        </p:spPr>
      </p:pic>
    </p:spTree>
    <p:extLst>
      <p:ext uri="{BB962C8B-B14F-4D97-AF65-F5344CB8AC3E}">
        <p14:creationId xmlns:p14="http://schemas.microsoft.com/office/powerpoint/2010/main" val="140726131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2636912"/>
            <a:ext cx="8497887" cy="1066800"/>
          </a:xfrm>
        </p:spPr>
        <p:txBody>
          <a:bodyPr vert="horz"/>
          <a:lstStyle/>
          <a:p>
            <a:pPr algn="ctr" eaLnBrk="1" hangingPunct="1">
              <a:buFont typeface="Wingdings" pitchFamily="2" charset="2"/>
              <a:buNone/>
            </a:pPr>
            <a:r>
              <a:rPr lang="ja-JP" altLang="en-US" sz="4000" dirty="0" smtClean="0"/>
              <a:t>レセプトに関する動向</a:t>
            </a:r>
            <a:endParaRPr lang="en-US" altLang="ja-JP" sz="4000" dirty="0" smtClean="0"/>
          </a:p>
        </p:txBody>
      </p:sp>
    </p:spTree>
    <p:extLst>
      <p:ext uri="{BB962C8B-B14F-4D97-AF65-F5344CB8AC3E}">
        <p14:creationId xmlns:p14="http://schemas.microsoft.com/office/powerpoint/2010/main" val="314317814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高齢者の一部負担金問題</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１割負担の特例延長</a:t>
            </a:r>
            <a:r>
              <a:rPr lang="ja-JP" altLang="en-US" sz="2400" dirty="0">
                <a:latin typeface="+mj-ea"/>
                <a:ea typeface="+mj-ea"/>
              </a:rPr>
              <a:t>期限</a:t>
            </a:r>
            <a:r>
              <a:rPr lang="ja-JP" altLang="en-US" sz="2400" dirty="0" smtClean="0">
                <a:latin typeface="+mj-ea"/>
                <a:ea typeface="+mj-ea"/>
              </a:rPr>
              <a:t>（平成２６年</a:t>
            </a:r>
            <a:r>
              <a:rPr lang="ja-JP" altLang="en-US" sz="2400" dirty="0">
                <a:latin typeface="+mj-ea"/>
                <a:ea typeface="+mj-ea"/>
              </a:rPr>
              <a:t>３</a:t>
            </a:r>
            <a:r>
              <a:rPr lang="ja-JP" altLang="en-US" sz="2400" dirty="0" smtClean="0">
                <a:latin typeface="+mj-ea"/>
                <a:ea typeface="+mj-ea"/>
              </a:rPr>
              <a:t>月末まで）</a:t>
            </a:r>
            <a:endParaRPr lang="en-US" altLang="ja-JP" sz="2400" dirty="0" smtClean="0">
              <a:latin typeface="+mj-ea"/>
              <a:ea typeface="+mj-ea"/>
            </a:endParaRPr>
          </a:p>
          <a:p>
            <a:pPr lvl="1" algn="just" eaLnBrk="1" hangingPunct="1">
              <a:lnSpc>
                <a:spcPct val="90000"/>
              </a:lnSpc>
            </a:pPr>
            <a:endParaRPr lang="ja-JP" altLang="en-US" sz="900" dirty="0" smtClean="0">
              <a:latin typeface="+mj-ea"/>
              <a:ea typeface="+mj-ea"/>
            </a:endParaRPr>
          </a:p>
          <a:p>
            <a:pPr algn="just" eaLnBrk="1" hangingPunct="1">
              <a:lnSpc>
                <a:spcPct val="90000"/>
              </a:lnSpc>
            </a:pPr>
            <a:r>
              <a:rPr lang="ja-JP" altLang="en-US" sz="2800" dirty="0" smtClean="0">
                <a:latin typeface="+mj-ea"/>
                <a:ea typeface="+mj-ea"/>
              </a:rPr>
              <a:t>「支払基金サービス向上計画」の第</a:t>
            </a:r>
            <a:r>
              <a:rPr lang="en-US" altLang="ja-JP" sz="2800" dirty="0" smtClean="0">
                <a:latin typeface="+mj-ea"/>
                <a:ea typeface="+mj-ea"/>
              </a:rPr>
              <a:t>2</a:t>
            </a:r>
            <a:r>
              <a:rPr lang="ja-JP" altLang="en-US" sz="2800" dirty="0" smtClean="0">
                <a:latin typeface="+mj-ea"/>
                <a:ea typeface="+mj-ea"/>
              </a:rPr>
              <a:t>次フォローアップ（平成</a:t>
            </a:r>
            <a:r>
              <a:rPr lang="en-US" altLang="ja-JP" sz="2800" dirty="0" smtClean="0">
                <a:latin typeface="+mj-ea"/>
                <a:ea typeface="+mj-ea"/>
              </a:rPr>
              <a:t>24</a:t>
            </a:r>
            <a:r>
              <a:rPr lang="ja-JP" altLang="en-US" sz="2800" dirty="0" smtClean="0">
                <a:latin typeface="+mj-ea"/>
                <a:ea typeface="+mj-ea"/>
              </a:rPr>
              <a:t>年度）（抜粋）</a:t>
            </a:r>
          </a:p>
          <a:p>
            <a:pPr lvl="1" algn="just" eaLnBrk="1" hangingPunct="1">
              <a:lnSpc>
                <a:spcPct val="90000"/>
              </a:lnSpc>
            </a:pPr>
            <a:r>
              <a:rPr lang="ja-JP" altLang="en-US" sz="2400" dirty="0" smtClean="0">
                <a:latin typeface="+mj-ea"/>
                <a:ea typeface="+mj-ea"/>
              </a:rPr>
              <a:t>チェックマスタ</a:t>
            </a:r>
            <a:r>
              <a:rPr lang="ja-JP" altLang="en-US" sz="2400" dirty="0">
                <a:latin typeface="+mj-ea"/>
                <a:ea typeface="+mj-ea"/>
              </a:rPr>
              <a:t>を活用したコンピュータチェックの対象品目・項目の拡充</a:t>
            </a:r>
          </a:p>
          <a:p>
            <a:pPr lvl="2" algn="just" eaLnBrk="1" hangingPunct="1">
              <a:lnSpc>
                <a:spcPct val="90000"/>
              </a:lnSpc>
            </a:pPr>
            <a:r>
              <a:rPr lang="en-US" altLang="ja-JP" sz="2400" dirty="0">
                <a:latin typeface="+mj-ea"/>
                <a:ea typeface="+mj-ea"/>
              </a:rPr>
              <a:t>【</a:t>
            </a:r>
            <a:r>
              <a:rPr lang="ja-JP" altLang="en-US" sz="2400" dirty="0">
                <a:latin typeface="+mj-ea"/>
                <a:ea typeface="+mj-ea"/>
              </a:rPr>
              <a:t>例</a:t>
            </a:r>
            <a:r>
              <a:rPr lang="en-US" altLang="ja-JP" sz="2400" dirty="0">
                <a:latin typeface="+mj-ea"/>
                <a:ea typeface="+mj-ea"/>
              </a:rPr>
              <a:t>】</a:t>
            </a:r>
            <a:r>
              <a:rPr lang="ja-JP" altLang="en-US" sz="2400" dirty="0">
                <a:latin typeface="+mj-ea"/>
                <a:ea typeface="+mj-ea"/>
              </a:rPr>
              <a:t>傷病名と医薬品の適応との対応の適否</a:t>
            </a:r>
          </a:p>
          <a:p>
            <a:pPr lvl="2" algn="just" eaLnBrk="1" hangingPunct="1">
              <a:lnSpc>
                <a:spcPct val="90000"/>
              </a:lnSpc>
            </a:pPr>
            <a:r>
              <a:rPr lang="ja-JP" altLang="en-US" sz="2400" dirty="0">
                <a:latin typeface="+mj-ea"/>
                <a:ea typeface="+mj-ea"/>
              </a:rPr>
              <a:t>９２６品目（平成２２年３月審査分）→５，２６２品目（平成２４年９月審査分）</a:t>
            </a:r>
          </a:p>
          <a:p>
            <a:pPr lvl="1" algn="just" eaLnBrk="1" hangingPunct="1">
              <a:lnSpc>
                <a:spcPct val="90000"/>
              </a:lnSpc>
            </a:pPr>
            <a:r>
              <a:rPr lang="ja-JP" altLang="en-US" sz="2400" dirty="0" smtClean="0">
                <a:latin typeface="+mj-ea"/>
                <a:ea typeface="+mj-ea"/>
              </a:rPr>
              <a:t>突合点検・縦覧点検の実施、職員の審査事務能力の向上</a:t>
            </a:r>
            <a:endParaRPr lang="en-US" altLang="ja-JP" sz="2400" dirty="0" smtClean="0">
              <a:latin typeface="+mj-ea"/>
              <a:ea typeface="+mj-ea"/>
            </a:endParaRPr>
          </a:p>
          <a:p>
            <a:pPr lvl="1" algn="just" eaLnBrk="1" hangingPunct="1">
              <a:lnSpc>
                <a:spcPct val="90000"/>
              </a:lnSpc>
            </a:pPr>
            <a:endParaRPr lang="en-US" altLang="ja-JP"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診療報酬改定に向けて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レセプトに関連する動向１</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8607581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165</a:t>
            </a:fld>
            <a:endParaRPr lang="en-US" altLang="ja-JP" sz="1800" smtClean="0"/>
          </a:p>
        </p:txBody>
      </p:sp>
      <p:sp>
        <p:nvSpPr>
          <p:cNvPr id="12291" name="Rectangle 2"/>
          <p:cNvSpPr>
            <a:spLocks noGrp="1" noChangeArrowheads="1"/>
          </p:cNvSpPr>
          <p:nvPr>
            <p:ph type="body" idx="1"/>
          </p:nvPr>
        </p:nvSpPr>
        <p:spPr>
          <a:xfrm>
            <a:off x="827088" y="685800"/>
            <a:ext cx="8316912" cy="6013450"/>
          </a:xfrm>
        </p:spPr>
        <p:txBody>
          <a:bodyPr/>
          <a:lstStyle/>
          <a:p>
            <a:pPr algn="just" eaLnBrk="1" hangingPunct="1">
              <a:lnSpc>
                <a:spcPct val="90000"/>
              </a:lnSpc>
            </a:pPr>
            <a:r>
              <a:rPr lang="ja-JP" altLang="en-US" dirty="0" smtClean="0">
                <a:latin typeface="+mj-ea"/>
                <a:ea typeface="+mj-ea"/>
              </a:rPr>
              <a:t>診療報酬と介護報酬の突合点検の開始</a:t>
            </a:r>
          </a:p>
          <a:p>
            <a:pPr lvl="1" algn="just" eaLnBrk="1" hangingPunct="1">
              <a:lnSpc>
                <a:spcPct val="90000"/>
              </a:lnSpc>
            </a:pPr>
            <a:r>
              <a:rPr lang="ja-JP" altLang="en-US" sz="2800" dirty="0" smtClean="0">
                <a:latin typeface="+mj-ea"/>
                <a:ea typeface="+mj-ea"/>
              </a:rPr>
              <a:t>入院中の患者（受けられない介護サービス）</a:t>
            </a:r>
            <a:endParaRPr lang="en-US" altLang="ja-JP" sz="2800" dirty="0" smtClean="0">
              <a:latin typeface="+mj-ea"/>
              <a:ea typeface="+mj-ea"/>
            </a:endParaRPr>
          </a:p>
          <a:p>
            <a:pPr lvl="1" algn="just" eaLnBrk="1" hangingPunct="1">
              <a:lnSpc>
                <a:spcPct val="90000"/>
              </a:lnSpc>
            </a:pPr>
            <a:r>
              <a:rPr lang="ja-JP" altLang="en-US" sz="2800" dirty="0" smtClean="0">
                <a:latin typeface="+mj-ea"/>
                <a:ea typeface="+mj-ea"/>
              </a:rPr>
              <a:t>医療と介護で同様のサービス</a:t>
            </a:r>
            <a:endParaRPr lang="en-US" altLang="ja-JP" sz="2800" dirty="0" smtClean="0">
              <a:latin typeface="+mj-ea"/>
              <a:ea typeface="+mj-ea"/>
            </a:endParaRPr>
          </a:p>
          <a:p>
            <a:pPr lvl="1" algn="just" eaLnBrk="1" hangingPunct="1">
              <a:lnSpc>
                <a:spcPct val="90000"/>
              </a:lnSpc>
            </a:pPr>
            <a:r>
              <a:rPr lang="ja-JP" altLang="en-US" sz="2800" dirty="0" smtClean="0">
                <a:latin typeface="+mj-ea"/>
                <a:ea typeface="+mj-ea"/>
              </a:rPr>
              <a:t>要介護・要支援者が受けられないサービス</a:t>
            </a:r>
            <a:endParaRPr lang="en-US" altLang="ja-JP" sz="2800" dirty="0" smtClean="0">
              <a:latin typeface="+mj-ea"/>
              <a:ea typeface="+mj-ea"/>
            </a:endParaRPr>
          </a:p>
          <a:p>
            <a:pPr lvl="1" algn="just" eaLnBrk="1" hangingPunct="1">
              <a:lnSpc>
                <a:spcPct val="90000"/>
              </a:lnSpc>
            </a:pPr>
            <a:endParaRPr lang="en-US" altLang="ja-JP" sz="900" dirty="0" smtClean="0">
              <a:latin typeface="+mj-ea"/>
              <a:ea typeface="+mj-ea"/>
            </a:endParaRPr>
          </a:p>
          <a:p>
            <a:pPr algn="just" eaLnBrk="1" hangingPunct="1">
              <a:lnSpc>
                <a:spcPct val="90000"/>
              </a:lnSpc>
            </a:pPr>
            <a:r>
              <a:rPr lang="ja-JP" altLang="en-US" dirty="0">
                <a:latin typeface="+mj-ea"/>
                <a:ea typeface="+mj-ea"/>
              </a:rPr>
              <a:t>注意す</a:t>
            </a:r>
            <a:r>
              <a:rPr lang="ja-JP" altLang="en-US" dirty="0" smtClean="0">
                <a:latin typeface="+mj-ea"/>
                <a:ea typeface="+mj-ea"/>
              </a:rPr>
              <a:t>べき診療報酬</a:t>
            </a:r>
            <a:endParaRPr lang="en-US" altLang="ja-JP" dirty="0">
              <a:latin typeface="+mj-ea"/>
              <a:ea typeface="+mj-ea"/>
            </a:endParaRPr>
          </a:p>
          <a:p>
            <a:pPr lvl="1" algn="just" eaLnBrk="1" hangingPunct="1">
              <a:lnSpc>
                <a:spcPct val="90000"/>
              </a:lnSpc>
            </a:pPr>
            <a:r>
              <a:rPr lang="ja-JP" altLang="en-US" sz="2800" dirty="0" smtClean="0">
                <a:latin typeface="+mj-ea"/>
                <a:ea typeface="+mj-ea"/>
              </a:rPr>
              <a:t>在宅患者訪問リハビリテーション指導管理料</a:t>
            </a:r>
            <a:r>
              <a:rPr lang="ja-JP" altLang="en-US" dirty="0" smtClean="0">
                <a:latin typeface="+mj-ea"/>
                <a:ea typeface="+mj-ea"/>
              </a:rPr>
              <a:t>　</a:t>
            </a:r>
            <a:r>
              <a:rPr lang="ja-JP" altLang="en-US" sz="2800" dirty="0" smtClean="0">
                <a:latin typeface="+mj-ea"/>
                <a:ea typeface="+mj-ea"/>
              </a:rPr>
              <a:t>等</a:t>
            </a:r>
            <a:endParaRPr lang="en-US" altLang="ja-JP" sz="2800" dirty="0" smtClean="0">
              <a:latin typeface="+mj-ea"/>
              <a:ea typeface="+mj-ea"/>
            </a:endParaRPr>
          </a:p>
          <a:p>
            <a:pPr lvl="2" algn="just" eaLnBrk="1" hangingPunct="1">
              <a:lnSpc>
                <a:spcPct val="90000"/>
              </a:lnSpc>
            </a:pPr>
            <a:r>
              <a:rPr lang="ja-JP" altLang="en-US" sz="2400" dirty="0" smtClean="0">
                <a:latin typeface="+mj-ea"/>
                <a:ea typeface="+mj-ea"/>
              </a:rPr>
              <a:t>医療と介護で同様のサービスがある場合</a:t>
            </a:r>
            <a:endParaRPr lang="en-US" altLang="ja-JP" sz="2400" dirty="0" smtClean="0">
              <a:latin typeface="+mj-ea"/>
              <a:ea typeface="+mj-ea"/>
            </a:endParaRPr>
          </a:p>
          <a:p>
            <a:pPr lvl="1" algn="just" eaLnBrk="1" hangingPunct="1">
              <a:lnSpc>
                <a:spcPct val="90000"/>
              </a:lnSpc>
            </a:pPr>
            <a:r>
              <a:rPr lang="ja-JP" altLang="en-US" sz="2800" dirty="0" smtClean="0">
                <a:latin typeface="+mj-ea"/>
                <a:ea typeface="+mj-ea"/>
              </a:rPr>
              <a:t>在宅患者連携指導料</a:t>
            </a:r>
            <a:endParaRPr lang="en-US" altLang="ja-JP" sz="2800" dirty="0" smtClean="0">
              <a:latin typeface="+mj-ea"/>
              <a:ea typeface="+mj-ea"/>
            </a:endParaRPr>
          </a:p>
          <a:p>
            <a:pPr lvl="2" algn="just" eaLnBrk="1" hangingPunct="1">
              <a:lnSpc>
                <a:spcPct val="90000"/>
              </a:lnSpc>
            </a:pPr>
            <a:r>
              <a:rPr lang="ja-JP" altLang="en-US" sz="2400" dirty="0" smtClean="0">
                <a:latin typeface="+mj-ea"/>
                <a:ea typeface="+mj-ea"/>
              </a:rPr>
              <a:t>要介護・要支援者には算定不可</a:t>
            </a:r>
            <a:endParaRPr lang="en-US" altLang="ja-JP" sz="2400" dirty="0" smtClean="0">
              <a:latin typeface="+mj-ea"/>
              <a:ea typeface="+mj-ea"/>
            </a:endParaRPr>
          </a:p>
          <a:p>
            <a:pPr lvl="1" algn="just" eaLnBrk="1" hangingPunct="1">
              <a:lnSpc>
                <a:spcPct val="90000"/>
              </a:lnSpc>
            </a:pPr>
            <a:r>
              <a:rPr lang="ja-JP" altLang="en-US" sz="2800" dirty="0" smtClean="0">
                <a:latin typeface="+mj-ea"/>
                <a:ea typeface="+mj-ea"/>
              </a:rPr>
              <a:t>在宅時医学総合管理料・特定施設入居時等医学総合管理料</a:t>
            </a:r>
            <a:endParaRPr lang="en-US" altLang="ja-JP" sz="2800" dirty="0" smtClean="0">
              <a:latin typeface="+mj-ea"/>
              <a:ea typeface="+mj-ea"/>
            </a:endParaRPr>
          </a:p>
          <a:p>
            <a:pPr lvl="2" algn="just" eaLnBrk="1" hangingPunct="1">
              <a:lnSpc>
                <a:spcPct val="90000"/>
              </a:lnSpc>
            </a:pPr>
            <a:r>
              <a:rPr lang="ja-JP" altLang="en-US" sz="2400" dirty="0" smtClean="0">
                <a:latin typeface="+mj-ea"/>
                <a:ea typeface="+mj-ea"/>
              </a:rPr>
              <a:t>居宅療養管理指導との関係</a:t>
            </a:r>
            <a:endParaRPr lang="en-US" altLang="ja-JP" sz="2400" dirty="0" smtClean="0">
              <a:latin typeface="+mj-ea"/>
              <a:ea typeface="+mj-ea"/>
            </a:endParaRPr>
          </a:p>
          <a:p>
            <a:pPr lvl="1"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レセプトに関連する動向４</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003897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3"/>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62E6D940-0085-40C5-AA80-57F80FB2FC1D}" type="slidenum">
              <a:rPr lang="en-US" altLang="ja-JP" sz="1800" smtClean="0"/>
              <a:pPr eaLnBrk="1" hangingPunct="1"/>
              <a:t>166</a:t>
            </a:fld>
            <a:endParaRPr lang="en-US" altLang="ja-JP" sz="1800" smtClean="0"/>
          </a:p>
        </p:txBody>
      </p:sp>
      <p:sp>
        <p:nvSpPr>
          <p:cNvPr id="59395" name="Text Box 1026"/>
          <p:cNvSpPr txBox="1">
            <a:spLocks noChangeArrowheads="1"/>
          </p:cNvSpPr>
          <p:nvPr/>
        </p:nvSpPr>
        <p:spPr bwMode="auto">
          <a:xfrm>
            <a:off x="4403725" y="3200400"/>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pPr>
            <a:endParaRPr lang="ja-JP" altLang="ja-JP"/>
          </a:p>
        </p:txBody>
      </p:sp>
      <p:sp>
        <p:nvSpPr>
          <p:cNvPr id="59396" name="Text Box 1027"/>
          <p:cNvSpPr txBox="1">
            <a:spLocks noChangeArrowheads="1"/>
          </p:cNvSpPr>
          <p:nvPr/>
        </p:nvSpPr>
        <p:spPr bwMode="auto">
          <a:xfrm>
            <a:off x="755650" y="2492375"/>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pPr>
            <a:r>
              <a:rPr lang="ja-JP" altLang="en-US" sz="4400">
                <a:solidFill>
                  <a:srgbClr val="FFFF00"/>
                </a:solidFill>
              </a:rPr>
              <a:t>ご清聴ありがとうございました</a:t>
            </a:r>
          </a:p>
        </p:txBody>
      </p:sp>
      <p:sp>
        <p:nvSpPr>
          <p:cNvPr id="59397" name="Text Box 1029"/>
          <p:cNvSpPr txBox="1">
            <a:spLocks noChangeArrowheads="1"/>
          </p:cNvSpPr>
          <p:nvPr/>
        </p:nvSpPr>
        <p:spPr bwMode="auto">
          <a:xfrm>
            <a:off x="2843213" y="4051300"/>
            <a:ext cx="63007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dirty="0"/>
              <a:t>拙著が、</a:t>
            </a:r>
            <a:r>
              <a:rPr lang="ja-JP" altLang="en-US" dirty="0" err="1"/>
              <a:t>じほう</a:t>
            </a:r>
            <a:r>
              <a:rPr lang="ja-JP" altLang="en-US" dirty="0"/>
              <a:t>社より</a:t>
            </a:r>
            <a:r>
              <a:rPr lang="ja-JP" altLang="en-US" dirty="0" smtClean="0"/>
              <a:t>刊行予定です。</a:t>
            </a:r>
            <a:endParaRPr lang="ja-JP" altLang="en-US" dirty="0"/>
          </a:p>
          <a:p>
            <a:pPr eaLnBrk="1" hangingPunct="1">
              <a:spcBef>
                <a:spcPct val="50000"/>
              </a:spcBef>
            </a:pPr>
            <a:r>
              <a:rPr lang="en-US" altLang="ja-JP" dirty="0"/>
              <a:t>『</a:t>
            </a:r>
            <a:r>
              <a:rPr lang="ja-JP" altLang="en-US" dirty="0"/>
              <a:t>患者さんと共有できる外来点数マニュアル</a:t>
            </a:r>
          </a:p>
          <a:p>
            <a:pPr eaLnBrk="1" hangingPunct="1">
              <a:spcBef>
                <a:spcPct val="50000"/>
              </a:spcBef>
            </a:pPr>
            <a:r>
              <a:rPr lang="ja-JP" altLang="en-US" dirty="0"/>
              <a:t>　　　　　　　　　　　　　　　　　　　</a:t>
            </a:r>
            <a:r>
              <a:rPr lang="ja-JP" altLang="en-US" dirty="0" smtClean="0"/>
              <a:t>２０１４年度版</a:t>
            </a:r>
            <a:r>
              <a:rPr lang="en-US" altLang="ja-JP" dirty="0"/>
              <a:t>』</a:t>
            </a:r>
          </a:p>
        </p:txBody>
      </p:sp>
      <p:pic>
        <p:nvPicPr>
          <p:cNvPr id="5939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55988"/>
            <a:ext cx="22621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noAutofit/>
          </a:bodyPr>
          <a:lstStyle/>
          <a:p>
            <a:pPr marL="0" indent="0" algn="just">
              <a:lnSpc>
                <a:spcPct val="90000"/>
              </a:lnSpc>
              <a:buNone/>
            </a:pPr>
            <a:r>
              <a:rPr lang="ja-JP" altLang="en-US" sz="2400" dirty="0" smtClean="0">
                <a:solidFill>
                  <a:schemeClr val="tx1"/>
                </a:solidFill>
                <a:latin typeface="+mj-ea"/>
                <a:ea typeface="+mj-ea"/>
              </a:rPr>
              <a:t>（入院医療）</a:t>
            </a:r>
          </a:p>
          <a:p>
            <a:pPr algn="just">
              <a:lnSpc>
                <a:spcPct val="90000"/>
              </a:lnSpc>
            </a:pPr>
            <a:r>
              <a:rPr lang="ja-JP" altLang="en-US" sz="2400" dirty="0" smtClean="0">
                <a:solidFill>
                  <a:schemeClr val="tx1"/>
                </a:solidFill>
                <a:latin typeface="+mj-ea"/>
                <a:ea typeface="+mj-ea"/>
              </a:rPr>
              <a:t>①一般病棟入院基本料（７対１、</a:t>
            </a:r>
            <a:r>
              <a:rPr lang="en-US" altLang="ja-JP" sz="2400" dirty="0" smtClean="0">
                <a:solidFill>
                  <a:schemeClr val="tx1"/>
                </a:solidFill>
                <a:latin typeface="+mj-ea"/>
                <a:ea typeface="+mj-ea"/>
              </a:rPr>
              <a:t>10</a:t>
            </a:r>
            <a:r>
              <a:rPr lang="ja-JP" altLang="en-US" sz="2400" dirty="0" smtClean="0">
                <a:solidFill>
                  <a:schemeClr val="tx1"/>
                </a:solidFill>
                <a:latin typeface="+mj-ea"/>
                <a:ea typeface="+mj-ea"/>
              </a:rPr>
              <a:t>対１の特定除外制度の見直し等）</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有床診療所入院基本料等の見直し</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地域包括ケア病棟入院料の創設等の影響を調査･検証し、入院医療の機能分化･連携の推進について引き続き検討</a:t>
            </a:r>
          </a:p>
          <a:p>
            <a:pPr algn="just">
              <a:lnSpc>
                <a:spcPct val="90000"/>
              </a:lnSpc>
            </a:pPr>
            <a:r>
              <a:rPr lang="ja-JP" altLang="en-US" sz="2400" dirty="0" smtClean="0">
                <a:solidFill>
                  <a:schemeClr val="tx1"/>
                </a:solidFill>
                <a:latin typeface="+mj-ea"/>
                <a:ea typeface="+mj-ea"/>
              </a:rPr>
              <a:t>②療養病棟</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障害者病棟</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特殊疾患病棟等における長期入院も含めた慢性期入院医療の在り方について検討</a:t>
            </a:r>
          </a:p>
          <a:p>
            <a:pPr algn="just">
              <a:lnSpc>
                <a:spcPct val="90000"/>
              </a:lnSpc>
            </a:pPr>
            <a:r>
              <a:rPr lang="ja-JP" altLang="en-US" sz="2400" dirty="0" smtClean="0">
                <a:solidFill>
                  <a:schemeClr val="tx1"/>
                </a:solidFill>
                <a:latin typeface="+mj-ea"/>
                <a:ea typeface="+mj-ea"/>
              </a:rPr>
              <a:t>③短期滞在手術等基本料の見直しの影響を調査・検証</a:t>
            </a:r>
          </a:p>
          <a:p>
            <a:pPr marL="0" indent="0" algn="just">
              <a:lnSpc>
                <a:spcPct val="90000"/>
              </a:lnSpc>
              <a:buNone/>
            </a:pPr>
            <a:r>
              <a:rPr lang="ja-JP" altLang="en-US" sz="2400" dirty="0" smtClean="0">
                <a:solidFill>
                  <a:schemeClr val="tx1"/>
                </a:solidFill>
                <a:latin typeface="+mj-ea"/>
                <a:ea typeface="+mj-ea"/>
              </a:rPr>
              <a:t>（外来医療）</a:t>
            </a:r>
          </a:p>
          <a:p>
            <a:pPr algn="just">
              <a:lnSpc>
                <a:spcPct val="90000"/>
              </a:lnSpc>
            </a:pPr>
            <a:r>
              <a:rPr lang="ja-JP" altLang="en-US" sz="2400" dirty="0" smtClean="0">
                <a:solidFill>
                  <a:schemeClr val="tx1"/>
                </a:solidFill>
                <a:latin typeface="+mj-ea"/>
                <a:ea typeface="+mj-ea"/>
              </a:rPr>
              <a:t>④主治医機能の評価の影響、大病院の紹介率・逆紹介率等の状況等を調査・検証し、外来医療の機能分化・連携の推進について引き続き検討</a:t>
            </a:r>
            <a:endParaRPr lang="en-US" altLang="ja-JP" sz="2400" dirty="0" smtClean="0">
              <a:solidFill>
                <a:schemeClr val="tx1"/>
              </a:solidFill>
              <a:latin typeface="+mj-ea"/>
              <a:ea typeface="+mj-ea"/>
            </a:endParaRPr>
          </a:p>
          <a:p>
            <a:pPr marL="0" indent="0" algn="just">
              <a:lnSpc>
                <a:spcPct val="90000"/>
              </a:lnSpc>
              <a:buNone/>
            </a:pPr>
            <a:r>
              <a:rPr lang="ja-JP" altLang="en-US" sz="2400" dirty="0">
                <a:solidFill>
                  <a:schemeClr val="tx1"/>
                </a:solidFill>
                <a:latin typeface="+mj-ea"/>
              </a:rPr>
              <a:t>（在宅医療）</a:t>
            </a:r>
          </a:p>
          <a:p>
            <a:pPr algn="just">
              <a:lnSpc>
                <a:spcPct val="90000"/>
              </a:lnSpc>
            </a:pPr>
            <a:r>
              <a:rPr lang="ja-JP" altLang="en-US" sz="2400" dirty="0">
                <a:solidFill>
                  <a:schemeClr val="tx1"/>
                </a:solidFill>
                <a:latin typeface="+mj-ea"/>
              </a:rPr>
              <a:t>⑤在宅不適切事例の適正化について影響の調査・検証、歯科訪問診療の診療時間等の調査・検証、在宅医療を主に行う保険医療機関の外来医療の在り方の検討等を含め、在宅医療の推進と介護保険との連携について引き続き検討</a:t>
            </a:r>
          </a:p>
          <a:p>
            <a:pPr algn="just">
              <a:lnSpc>
                <a:spcPct val="90000"/>
              </a:lnSpc>
            </a:pPr>
            <a:endParaRPr lang="ja-JP" altLang="en-US" sz="2400" dirty="0" smtClean="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２６年度診療報酬改定附帯意見（案）</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50215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noAutofit/>
          </a:bodyPr>
          <a:lstStyle/>
          <a:p>
            <a:pPr algn="just">
              <a:lnSpc>
                <a:spcPct val="90000"/>
              </a:lnSpc>
            </a:pPr>
            <a:endParaRPr lang="ja-JP" altLang="en-US" sz="2400" dirty="0" smtClean="0">
              <a:solidFill>
                <a:schemeClr val="tx1"/>
              </a:solidFill>
              <a:latin typeface="+mj-ea"/>
              <a:ea typeface="+mj-ea"/>
            </a:endParaRPr>
          </a:p>
          <a:p>
            <a:pPr marL="0" indent="0" algn="just">
              <a:lnSpc>
                <a:spcPct val="90000"/>
              </a:lnSpc>
              <a:buNone/>
            </a:pPr>
            <a:r>
              <a:rPr lang="ja-JP" altLang="en-US" sz="2400" dirty="0" smtClean="0">
                <a:solidFill>
                  <a:schemeClr val="tx1"/>
                </a:solidFill>
                <a:latin typeface="+mj-ea"/>
                <a:ea typeface="+mj-ea"/>
              </a:rPr>
              <a:t>（その他）</a:t>
            </a:r>
          </a:p>
          <a:p>
            <a:pPr algn="just">
              <a:lnSpc>
                <a:spcPct val="90000"/>
              </a:lnSpc>
            </a:pPr>
            <a:r>
              <a:rPr lang="ja-JP" altLang="en-US" sz="2400" dirty="0" smtClean="0">
                <a:solidFill>
                  <a:schemeClr val="tx1"/>
                </a:solidFill>
                <a:latin typeface="+mj-ea"/>
                <a:ea typeface="+mj-ea"/>
              </a:rPr>
              <a:t>⑥救急医療管理加算の見直し、廃用症候群のリハビリテーションの適正化等の影響、維持期リハビリテーションの介護サービスへの移行の状況等について調査･検証</a:t>
            </a:r>
          </a:p>
          <a:p>
            <a:pPr algn="just">
              <a:lnSpc>
                <a:spcPct val="90000"/>
              </a:lnSpc>
            </a:pPr>
            <a:r>
              <a:rPr lang="ja-JP" altLang="en-US" sz="2400" dirty="0" smtClean="0">
                <a:solidFill>
                  <a:schemeClr val="tx1"/>
                </a:solidFill>
                <a:latin typeface="+mj-ea"/>
                <a:ea typeface="+mj-ea"/>
              </a:rPr>
              <a:t>⑦残薬確認の徹底と外来医療の機能分化･連携の推進等のため、分割調剤について引き続き検討</a:t>
            </a:r>
          </a:p>
          <a:p>
            <a:pPr algn="just">
              <a:lnSpc>
                <a:spcPct val="90000"/>
              </a:lnSpc>
            </a:pPr>
            <a:r>
              <a:rPr lang="ja-JP" altLang="en-US" sz="2400" dirty="0" smtClean="0">
                <a:solidFill>
                  <a:schemeClr val="tx1"/>
                </a:solidFill>
                <a:latin typeface="+mj-ea"/>
                <a:ea typeface="+mj-ea"/>
              </a:rPr>
              <a:t>⑧チーム医療の推進、医療従事者の負担軽減措置等について影響を調査・検証</a:t>
            </a:r>
          </a:p>
          <a:p>
            <a:pPr algn="just">
              <a:lnSpc>
                <a:spcPct val="90000"/>
              </a:lnSpc>
            </a:pPr>
            <a:r>
              <a:rPr lang="ja-JP" altLang="en-US" sz="2400" dirty="0" smtClean="0">
                <a:solidFill>
                  <a:schemeClr val="tx1"/>
                </a:solidFill>
                <a:latin typeface="+mj-ea"/>
                <a:ea typeface="+mj-ea"/>
              </a:rPr>
              <a:t>⑨後発医薬品の使用促進策、いわゆる門前薬局の評価の見直し、妥結率が低い保険薬局等の適正化等の影響を調査・検証</a:t>
            </a:r>
          </a:p>
          <a:p>
            <a:pPr algn="just">
              <a:lnSpc>
                <a:spcPct val="90000"/>
              </a:lnSpc>
            </a:pPr>
            <a:r>
              <a:rPr lang="ja-JP" altLang="en-US" sz="2400" dirty="0" smtClean="0">
                <a:solidFill>
                  <a:schemeClr val="tx1"/>
                </a:solidFill>
                <a:latin typeface="+mj-ea"/>
                <a:ea typeface="+mj-ea"/>
              </a:rPr>
              <a:t>⑩明細書の無料発行の促進の影響を調査・検証</a:t>
            </a:r>
          </a:p>
          <a:p>
            <a:pPr algn="just">
              <a:lnSpc>
                <a:spcPct val="90000"/>
              </a:lnSpc>
            </a:pPr>
            <a:r>
              <a:rPr lang="ja-JP" altLang="en-US" sz="2400" dirty="0" smtClean="0">
                <a:solidFill>
                  <a:schemeClr val="tx1"/>
                </a:solidFill>
                <a:latin typeface="+mj-ea"/>
                <a:ea typeface="+mj-ea"/>
              </a:rPr>
              <a:t>⑪ＩＣＴを活用した医療情報の共有の在り方を検討</a:t>
            </a:r>
          </a:p>
          <a:p>
            <a:pPr algn="just">
              <a:lnSpc>
                <a:spcPct val="90000"/>
              </a:lnSpc>
            </a:pPr>
            <a:r>
              <a:rPr lang="ja-JP" altLang="en-US" sz="2400" dirty="0" smtClean="0">
                <a:solidFill>
                  <a:schemeClr val="tx1"/>
                </a:solidFill>
                <a:latin typeface="+mj-ea"/>
                <a:ea typeface="+mj-ea"/>
              </a:rPr>
              <a:t>⑫消費税率引上げに伴う対応の影響を調査・検証</a:t>
            </a:r>
            <a:endParaRPr lang="en-US" altLang="ja-JP" sz="2400" dirty="0" smtClean="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２６年度診療報酬改定附帯意見（案）</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845849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rPr>
              <a:t>２０２５年の姿</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改定に向けた基本的考え方</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 y="1357367"/>
            <a:ext cx="9144000" cy="5500633"/>
          </a:xfrm>
          <a:prstGeom prst="rect">
            <a:avLst/>
          </a:prstGeom>
        </p:spPr>
      </p:pic>
    </p:spTree>
    <p:extLst>
      <p:ext uri="{BB962C8B-B14F-4D97-AF65-F5344CB8AC3E}">
        <p14:creationId xmlns:p14="http://schemas.microsoft.com/office/powerpoint/2010/main" val="273240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平成２６年度診療報酬改定に向けて</a:t>
            </a:r>
            <a:endParaRPr lang="en-US" altLang="ja-JP" sz="4000" dirty="0" smtClean="0"/>
          </a:p>
        </p:txBody>
      </p:sp>
    </p:spTree>
    <p:extLst>
      <p:ext uri="{BB962C8B-B14F-4D97-AF65-F5344CB8AC3E}">
        <p14:creationId xmlns:p14="http://schemas.microsoft.com/office/powerpoint/2010/main" val="4279748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dirty="0" smtClean="0">
              <a:latin typeface="+mj-ea"/>
              <a:ea typeface="+mj-ea"/>
            </a:endParaRPr>
          </a:p>
          <a:p>
            <a:pPr algn="just" eaLnBrk="1" hangingPunct="1">
              <a:lnSpc>
                <a:spcPct val="90000"/>
              </a:lnSpc>
            </a:pPr>
            <a:r>
              <a:rPr lang="en-US" altLang="ja-JP" dirty="0" smtClean="0">
                <a:latin typeface="+mj-ea"/>
                <a:ea typeface="+mj-ea"/>
              </a:rPr>
              <a:t>2025</a:t>
            </a:r>
            <a:r>
              <a:rPr lang="ja-JP" altLang="en-US" dirty="0" smtClean="0">
                <a:latin typeface="+mj-ea"/>
                <a:ea typeface="+mj-ea"/>
              </a:rPr>
              <a:t>年の姿図</a:t>
            </a:r>
            <a:endParaRPr lang="en-US" altLang="ja-JP"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200" dirty="0" smtClean="0">
                <a:solidFill>
                  <a:srgbClr val="FFFF66"/>
                </a:solidFill>
              </a:rPr>
              <a:t>改定</a:t>
            </a:r>
            <a:r>
              <a:rPr lang="ja-JP" altLang="en-US" sz="3200" dirty="0">
                <a:solidFill>
                  <a:srgbClr val="FFFF66"/>
                </a:solidFill>
              </a:rPr>
              <a:t>に向けた基本的考え方</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4098" name="Picture 2" descr="C:\Users\HOSOYA-K\Desktop\新しいフォルダー\2025年の姿.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 y="685801"/>
            <a:ext cx="9115787" cy="617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48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地域包括ケアシステム</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3771160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dirty="0" smtClean="0">
              <a:solidFill>
                <a:schemeClr val="tx1"/>
              </a:solidFill>
              <a:latin typeface="+mj-ea"/>
              <a:ea typeface="+mj-ea"/>
            </a:endParaRPr>
          </a:p>
          <a:p>
            <a:pPr algn="just" eaLnBrk="1" hangingPunct="1">
              <a:lnSpc>
                <a:spcPct val="90000"/>
              </a:lnSpc>
            </a:pPr>
            <a:r>
              <a:rPr lang="ja-JP" altLang="en-US" dirty="0">
                <a:solidFill>
                  <a:schemeClr val="tx1"/>
                </a:solidFill>
                <a:latin typeface="+mj-ea"/>
                <a:ea typeface="+mj-ea"/>
              </a:rPr>
              <a:t>地域医療ビジョン策定過程に関与を</a:t>
            </a:r>
          </a:p>
          <a:p>
            <a:pPr lvl="1" algn="just" eaLnBrk="1" hangingPunct="1">
              <a:lnSpc>
                <a:spcPct val="90000"/>
              </a:lnSpc>
            </a:pPr>
            <a:r>
              <a:rPr lang="ja-JP" altLang="en-US" dirty="0">
                <a:solidFill>
                  <a:schemeClr val="tx1"/>
                </a:solidFill>
                <a:latin typeface="+mj-ea"/>
                <a:ea typeface="+mj-ea"/>
              </a:rPr>
              <a:t>「医療関係者にとって重要なのは、都道府県でビジョンを策定する委員会にどれだけ皆さん方の仲間を入れ込むか」であると指摘した上で、「自分たちの立場やニーズをきちんと政策に反映させることができるかどうかがこれからものすごく重要になってくる。そういう体制をそれぞれの医療関係者の中で整えていただくことが必要になる」と都道府県行政への積極的関与が必要と強調した</a:t>
            </a:r>
            <a:r>
              <a:rPr lang="ja-JP" altLang="en-US" dirty="0" smtClean="0">
                <a:solidFill>
                  <a:schemeClr val="tx1"/>
                </a:solidFill>
                <a:latin typeface="+mj-ea"/>
                <a:ea typeface="+mj-ea"/>
              </a:rPr>
              <a:t>。</a:t>
            </a:r>
            <a:endParaRPr lang="ja-JP" altLang="en-US"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3600" i="0" dirty="0" smtClean="0">
                <a:solidFill>
                  <a:srgbClr val="FFFF66"/>
                </a:solidFill>
              </a:rPr>
              <a:t>【</a:t>
            </a:r>
            <a:r>
              <a:rPr lang="ja-JP" altLang="en-US" sz="3600" i="0" dirty="0" smtClean="0">
                <a:solidFill>
                  <a:srgbClr val="FFFF66"/>
                </a:solidFill>
              </a:rPr>
              <a:t>参考</a:t>
            </a:r>
            <a:r>
              <a:rPr lang="en-US" altLang="ja-JP" sz="3600" i="0" dirty="0" smtClean="0">
                <a:solidFill>
                  <a:srgbClr val="FFFF66"/>
                </a:solidFill>
              </a:rPr>
              <a:t>】</a:t>
            </a:r>
            <a:r>
              <a:rPr lang="ja-JP" altLang="en-US" sz="3600" i="0" dirty="0" smtClean="0">
                <a:solidFill>
                  <a:srgbClr val="FFFF66"/>
                </a:solidFill>
              </a:rPr>
              <a:t>地域包括ケアシステムについて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テキスト ボックス 1"/>
          <p:cNvSpPr txBox="1"/>
          <p:nvPr/>
        </p:nvSpPr>
        <p:spPr>
          <a:xfrm>
            <a:off x="1043608" y="5301208"/>
            <a:ext cx="7920881" cy="369332"/>
          </a:xfrm>
          <a:prstGeom prst="rect">
            <a:avLst/>
          </a:prstGeom>
          <a:noFill/>
        </p:spPr>
        <p:txBody>
          <a:bodyPr wrap="square" rtlCol="0">
            <a:spAutoFit/>
          </a:bodyPr>
          <a:lstStyle/>
          <a:p>
            <a:pPr algn="r"/>
            <a:r>
              <a:rPr lang="ja-JP" altLang="en-US" sz="1800" dirty="0">
                <a:latin typeface="+mj-ea"/>
              </a:rPr>
              <a:t>メディファクス</a:t>
            </a:r>
            <a:r>
              <a:rPr lang="en-US" altLang="ja-JP" sz="1800" dirty="0">
                <a:latin typeface="+mj-ea"/>
              </a:rPr>
              <a:t>web</a:t>
            </a:r>
            <a:r>
              <a:rPr lang="ja-JP" altLang="en-US" sz="1800" dirty="0">
                <a:latin typeface="+mj-ea"/>
              </a:rPr>
              <a:t>平成</a:t>
            </a:r>
            <a:r>
              <a:rPr lang="en-US" altLang="ja-JP" sz="1800" dirty="0">
                <a:latin typeface="+mj-ea"/>
              </a:rPr>
              <a:t>26</a:t>
            </a:r>
            <a:r>
              <a:rPr lang="ja-JP" altLang="en-US" sz="1800" dirty="0">
                <a:latin typeface="+mj-ea"/>
              </a:rPr>
              <a:t>年</a:t>
            </a:r>
            <a:r>
              <a:rPr lang="en-US" altLang="ja-JP" sz="1800" dirty="0">
                <a:latin typeface="+mj-ea"/>
              </a:rPr>
              <a:t>1</a:t>
            </a:r>
            <a:r>
              <a:rPr lang="ja-JP" altLang="en-US" sz="1800" dirty="0">
                <a:latin typeface="+mj-ea"/>
              </a:rPr>
              <a:t>月</a:t>
            </a:r>
            <a:r>
              <a:rPr lang="en-US" altLang="ja-JP" sz="1800" dirty="0">
                <a:latin typeface="+mj-ea"/>
              </a:rPr>
              <a:t>20</a:t>
            </a:r>
            <a:r>
              <a:rPr lang="ja-JP" altLang="en-US" sz="1800" dirty="0">
                <a:latin typeface="+mj-ea"/>
              </a:rPr>
              <a:t>日記事</a:t>
            </a:r>
            <a:r>
              <a:rPr lang="ja-JP" altLang="en-US" sz="1800" dirty="0" smtClean="0">
                <a:latin typeface="+mj-ea"/>
              </a:rPr>
              <a:t>より武見敬三参議院議員の発言を引用</a:t>
            </a:r>
            <a:endParaRPr lang="en-US" altLang="ja-JP" sz="800" dirty="0">
              <a:latin typeface="+mj-ea"/>
            </a:endParaRPr>
          </a:p>
        </p:txBody>
      </p:sp>
    </p:spTree>
    <p:extLst>
      <p:ext uri="{BB962C8B-B14F-4D97-AF65-F5344CB8AC3E}">
        <p14:creationId xmlns:p14="http://schemas.microsoft.com/office/powerpoint/2010/main" val="1169713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入院医療について</a:t>
            </a:r>
            <a:endParaRPr lang="en-US" altLang="ja-JP" sz="4000" dirty="0" smtClean="0"/>
          </a:p>
        </p:txBody>
      </p:sp>
    </p:spTree>
    <p:extLst>
      <p:ext uri="{BB962C8B-B14F-4D97-AF65-F5344CB8AC3E}">
        <p14:creationId xmlns:p14="http://schemas.microsoft.com/office/powerpoint/2010/main" val="70581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latin typeface="+mj-ea"/>
              </a:rPr>
              <a:t>７対１、</a:t>
            </a:r>
            <a:r>
              <a:rPr lang="en-US" altLang="ja-JP" sz="2800" dirty="0">
                <a:latin typeface="+mj-ea"/>
              </a:rPr>
              <a:t>10</a:t>
            </a:r>
            <a:r>
              <a:rPr lang="ja-JP" altLang="en-US" sz="2800" dirty="0">
                <a:latin typeface="+mj-ea"/>
              </a:rPr>
              <a:t>対</a:t>
            </a:r>
            <a:r>
              <a:rPr lang="ja-JP" altLang="en-US" sz="2800" dirty="0" smtClean="0">
                <a:latin typeface="+mj-ea"/>
              </a:rPr>
              <a:t>１</a:t>
            </a:r>
            <a:endParaRPr lang="en-US" altLang="ja-JP" sz="2800" dirty="0" smtClean="0">
              <a:latin typeface="+mj-ea"/>
            </a:endParaRPr>
          </a:p>
          <a:p>
            <a:pPr lvl="1" algn="just">
              <a:lnSpc>
                <a:spcPct val="90000"/>
              </a:lnSpc>
              <a:buSzPct val="80000"/>
            </a:pPr>
            <a:r>
              <a:rPr lang="ja-JP" altLang="en-US" sz="2400" dirty="0" smtClean="0">
                <a:latin typeface="+mj-ea"/>
              </a:rPr>
              <a:t>一般病棟入院基本料、特定機能病院入院基本料）、専門病院入院基本料（</a:t>
            </a:r>
            <a:r>
              <a:rPr lang="en-US" altLang="ja-JP" sz="2400" dirty="0" smtClean="0">
                <a:latin typeface="+mj-ea"/>
              </a:rPr>
              <a:t>13</a:t>
            </a:r>
            <a:r>
              <a:rPr lang="ja-JP" altLang="en-US" sz="2400" dirty="0" smtClean="0">
                <a:latin typeface="+mj-ea"/>
              </a:rPr>
              <a:t>対１含む）</a:t>
            </a:r>
          </a:p>
          <a:p>
            <a:pPr lvl="2" algn="just">
              <a:lnSpc>
                <a:spcPct val="90000"/>
              </a:lnSpc>
              <a:buSzPct val="80000"/>
            </a:pPr>
            <a:r>
              <a:rPr lang="en-US" altLang="ja-JP" sz="2000" dirty="0" smtClean="0">
                <a:latin typeface="+mj-ea"/>
              </a:rPr>
              <a:t>(</a:t>
            </a:r>
            <a:r>
              <a:rPr lang="en-US" altLang="ja-JP" sz="2000" dirty="0">
                <a:latin typeface="+mj-ea"/>
              </a:rPr>
              <a:t>1) 90</a:t>
            </a:r>
            <a:r>
              <a:rPr lang="ja-JP" altLang="en-US" sz="2000" dirty="0">
                <a:latin typeface="+mj-ea"/>
              </a:rPr>
              <a:t>日を超えて入院する患者を対象として、出来高算定とするが、平均在院日数の計算</a:t>
            </a:r>
            <a:r>
              <a:rPr lang="ja-JP" altLang="en-US" sz="2000" dirty="0" smtClean="0">
                <a:latin typeface="+mj-ea"/>
              </a:rPr>
              <a:t>対象</a:t>
            </a:r>
            <a:endParaRPr lang="ja-JP" altLang="en-US" sz="2000" dirty="0">
              <a:latin typeface="+mj-ea"/>
            </a:endParaRPr>
          </a:p>
          <a:p>
            <a:pPr lvl="2" algn="just">
              <a:lnSpc>
                <a:spcPct val="90000"/>
              </a:lnSpc>
              <a:buSzPct val="80000"/>
            </a:pPr>
            <a:r>
              <a:rPr lang="en-US" altLang="ja-JP" sz="2000" dirty="0">
                <a:latin typeface="+mj-ea"/>
              </a:rPr>
              <a:t>(2) 90</a:t>
            </a:r>
            <a:r>
              <a:rPr lang="ja-JP" altLang="en-US" sz="2000" dirty="0">
                <a:latin typeface="+mj-ea"/>
              </a:rPr>
              <a:t>日を超えて入院する患者を対象として、原則として療養</a:t>
            </a:r>
            <a:r>
              <a:rPr lang="ja-JP" altLang="en-US" sz="2000" dirty="0" smtClean="0">
                <a:latin typeface="+mj-ea"/>
              </a:rPr>
              <a:t>病棟入院基本料１と</a:t>
            </a:r>
            <a:r>
              <a:rPr lang="ja-JP" altLang="en-US" sz="2000" dirty="0">
                <a:latin typeface="+mj-ea"/>
              </a:rPr>
              <a:t>同等の報酬体系（医療区分及び</a:t>
            </a:r>
            <a:r>
              <a:rPr lang="en-US" altLang="ja-JP" sz="2000" dirty="0">
                <a:latin typeface="+mj-ea"/>
              </a:rPr>
              <a:t>ADL</a:t>
            </a:r>
            <a:r>
              <a:rPr lang="ja-JP" altLang="en-US" sz="2000" dirty="0">
                <a:latin typeface="+mj-ea"/>
              </a:rPr>
              <a:t>区分を用いた包括評価</a:t>
            </a:r>
            <a:r>
              <a:rPr lang="ja-JP" altLang="en-US" sz="2000" dirty="0" smtClean="0">
                <a:latin typeface="+mj-ea"/>
              </a:rPr>
              <a:t>）</a:t>
            </a:r>
            <a:endParaRPr lang="ja-JP" altLang="en-US" sz="2000" dirty="0">
              <a:latin typeface="+mj-ea"/>
            </a:endParaRPr>
          </a:p>
          <a:p>
            <a:pPr algn="just">
              <a:lnSpc>
                <a:spcPct val="90000"/>
              </a:lnSpc>
              <a:buSzPct val="80000"/>
            </a:pPr>
            <a:r>
              <a:rPr lang="ja-JP" altLang="en-US" sz="2800" dirty="0" smtClean="0">
                <a:latin typeface="+mj-ea"/>
              </a:rPr>
              <a:t>経過</a:t>
            </a:r>
            <a:r>
              <a:rPr lang="ja-JP" altLang="en-US" sz="2800" dirty="0">
                <a:latin typeface="+mj-ea"/>
              </a:rPr>
              <a:t>措置</a:t>
            </a:r>
          </a:p>
          <a:p>
            <a:pPr lvl="1" algn="just">
              <a:lnSpc>
                <a:spcPct val="90000"/>
              </a:lnSpc>
              <a:buSzPct val="80000"/>
            </a:pPr>
            <a:r>
              <a:rPr lang="ja-JP" altLang="en-US" sz="2400" dirty="0">
                <a:latin typeface="+mj-ea"/>
              </a:rPr>
              <a:t>上記の取り扱いについては、平成○年○月○日から施行</a:t>
            </a:r>
          </a:p>
          <a:p>
            <a:pPr lvl="1" algn="just">
              <a:lnSpc>
                <a:spcPct val="90000"/>
              </a:lnSpc>
              <a:buSzPct val="80000"/>
            </a:pPr>
            <a:r>
              <a:rPr lang="ja-JP" altLang="en-US" sz="2400" dirty="0" smtClean="0">
                <a:latin typeface="+mj-ea"/>
              </a:rPr>
              <a:t>上記</a:t>
            </a:r>
            <a:r>
              <a:rPr lang="ja-JP" altLang="en-US" sz="2400" dirty="0">
                <a:latin typeface="+mj-ea"/>
              </a:rPr>
              <a:t>の</a:t>
            </a:r>
            <a:r>
              <a:rPr lang="en-US" altLang="ja-JP" sz="2400" dirty="0">
                <a:latin typeface="+mj-ea"/>
              </a:rPr>
              <a:t>(2)</a:t>
            </a:r>
            <a:r>
              <a:rPr lang="ja-JP" altLang="en-US" sz="2400" dirty="0">
                <a:latin typeface="+mj-ea"/>
              </a:rPr>
              <a:t>を選択した場合、平成○年○月○日に入院している患者については、当分の間、医療区分○とみなす</a:t>
            </a:r>
          </a:p>
          <a:p>
            <a:pPr lvl="1" algn="just">
              <a:lnSpc>
                <a:spcPct val="90000"/>
              </a:lnSpc>
              <a:buSzPct val="80000"/>
            </a:pPr>
            <a:r>
              <a:rPr lang="ja-JP" altLang="en-US" sz="2400" dirty="0">
                <a:latin typeface="+mj-ea"/>
              </a:rPr>
              <a:t>上記の</a:t>
            </a:r>
            <a:r>
              <a:rPr lang="en-US" altLang="ja-JP" sz="2400" dirty="0">
                <a:latin typeface="+mj-ea"/>
              </a:rPr>
              <a:t>(2)</a:t>
            </a:r>
            <a:r>
              <a:rPr lang="ja-JP" altLang="en-US" sz="2400" dirty="0">
                <a:latin typeface="+mj-ea"/>
              </a:rPr>
              <a:t>を選択した病棟のうち１病棟については、平成○年○月○日までの間、当該病棟の○室を指定し、その中の○床までに限り出来高算定を行う病床を設定することができる。当該病床の患者については平均在院日数の計算対象から除外</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一般病棟の長期療養患者</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262083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名称</a:t>
            </a:r>
            <a:r>
              <a:rPr lang="ja-JP" altLang="en-US" sz="2800" dirty="0">
                <a:latin typeface="+mj-ea"/>
              </a:rPr>
              <a:t>の</a:t>
            </a:r>
            <a:r>
              <a:rPr lang="ja-JP" altLang="en-US" sz="2800" dirty="0" smtClean="0">
                <a:latin typeface="+mj-ea"/>
              </a:rPr>
              <a:t>見直し</a:t>
            </a:r>
            <a:endParaRPr lang="en-US" altLang="ja-JP" sz="2800" dirty="0">
              <a:latin typeface="+mj-ea"/>
            </a:endParaRPr>
          </a:p>
          <a:p>
            <a:pPr lvl="1" algn="just">
              <a:lnSpc>
                <a:spcPct val="90000"/>
              </a:lnSpc>
              <a:buSzPct val="80000"/>
            </a:pPr>
            <a:r>
              <a:rPr lang="ja-JP" altLang="en-US" sz="2400" b="1" u="sng" dirty="0">
                <a:latin typeface="+mj-ea"/>
              </a:rPr>
              <a:t>一般病棟用の重症度、医療・</a:t>
            </a:r>
            <a:r>
              <a:rPr lang="ja-JP" altLang="en-US" sz="2400" dirty="0">
                <a:latin typeface="+mj-ea"/>
              </a:rPr>
              <a:t>看護必要度</a:t>
            </a:r>
          </a:p>
          <a:p>
            <a:pPr lvl="1" algn="just">
              <a:lnSpc>
                <a:spcPct val="90000"/>
              </a:lnSpc>
              <a:buSzPct val="80000"/>
            </a:pPr>
            <a:r>
              <a:rPr lang="ja-JP" altLang="en-US" sz="2400" dirty="0">
                <a:latin typeface="+mj-ea"/>
              </a:rPr>
              <a:t>ハイケアユニット、特定集中治療室も同様</a:t>
            </a:r>
          </a:p>
          <a:p>
            <a:pPr algn="just">
              <a:lnSpc>
                <a:spcPct val="90000"/>
              </a:lnSpc>
              <a:buSzPct val="80000"/>
            </a:pPr>
            <a:endParaRPr lang="ja-JP" altLang="en-US" sz="2800" dirty="0">
              <a:latin typeface="+mj-ea"/>
            </a:endParaRPr>
          </a:p>
          <a:p>
            <a:pPr algn="just">
              <a:lnSpc>
                <a:spcPct val="90000"/>
              </a:lnSpc>
              <a:buSzPct val="80000"/>
            </a:pPr>
            <a:r>
              <a:rPr lang="ja-JP" altLang="en-US" sz="2800" dirty="0">
                <a:latin typeface="+mj-ea"/>
              </a:rPr>
              <a:t>より体制の充実した特定集中治療室の評価の新設</a:t>
            </a:r>
          </a:p>
          <a:p>
            <a:pPr algn="just">
              <a:lnSpc>
                <a:spcPct val="90000"/>
              </a:lnSpc>
              <a:buSzPct val="80000"/>
            </a:pPr>
            <a:r>
              <a:rPr lang="en-US" altLang="ja-JP" sz="2800" dirty="0">
                <a:latin typeface="+mj-ea"/>
              </a:rPr>
              <a:t>(</a:t>
            </a:r>
            <a:r>
              <a:rPr lang="ja-JP" altLang="en-US" sz="2800" dirty="0">
                <a:latin typeface="+mj-ea"/>
              </a:rPr>
              <a:t>新</a:t>
            </a:r>
            <a:r>
              <a:rPr lang="en-US" altLang="ja-JP" sz="2800" dirty="0">
                <a:latin typeface="+mj-ea"/>
              </a:rPr>
              <a:t>) </a:t>
            </a:r>
            <a:r>
              <a:rPr lang="ja-JP" altLang="en-US" sz="2800" dirty="0">
                <a:latin typeface="+mj-ea"/>
              </a:rPr>
              <a:t>特定集中治療室管理料１</a:t>
            </a:r>
          </a:p>
          <a:p>
            <a:pPr lvl="1" algn="just">
              <a:lnSpc>
                <a:spcPct val="90000"/>
              </a:lnSpc>
              <a:buSzPct val="80000"/>
            </a:pPr>
            <a:r>
              <a:rPr lang="ja-JP" altLang="en-US" sz="2400" dirty="0">
                <a:latin typeface="+mj-ea"/>
              </a:rPr>
              <a:t>イ ７日以内の期間 ○点</a:t>
            </a:r>
          </a:p>
          <a:p>
            <a:pPr lvl="1" algn="just">
              <a:lnSpc>
                <a:spcPct val="90000"/>
              </a:lnSpc>
              <a:buSzPct val="80000"/>
            </a:pPr>
            <a:r>
              <a:rPr lang="ja-JP" altLang="en-US" sz="2400" dirty="0">
                <a:latin typeface="+mj-ea"/>
              </a:rPr>
              <a:t>ロ ８日以上</a:t>
            </a:r>
            <a:r>
              <a:rPr lang="en-US" altLang="ja-JP" sz="2400" dirty="0">
                <a:latin typeface="+mj-ea"/>
              </a:rPr>
              <a:t>14</a:t>
            </a:r>
            <a:r>
              <a:rPr lang="ja-JP" altLang="en-US" sz="2400" dirty="0">
                <a:latin typeface="+mj-ea"/>
              </a:rPr>
              <a:t>日以内の期間 ○点</a:t>
            </a:r>
          </a:p>
          <a:p>
            <a:pPr algn="just">
              <a:lnSpc>
                <a:spcPct val="90000"/>
              </a:lnSpc>
              <a:buSzPct val="80000"/>
            </a:pPr>
            <a:r>
              <a:rPr lang="en-US" altLang="ja-JP" sz="2800" dirty="0">
                <a:latin typeface="+mj-ea"/>
              </a:rPr>
              <a:t>(</a:t>
            </a:r>
            <a:r>
              <a:rPr lang="ja-JP" altLang="en-US" sz="2800" dirty="0">
                <a:latin typeface="+mj-ea"/>
              </a:rPr>
              <a:t>新</a:t>
            </a:r>
            <a:r>
              <a:rPr lang="en-US" altLang="ja-JP" sz="2800" dirty="0">
                <a:latin typeface="+mj-ea"/>
              </a:rPr>
              <a:t>) </a:t>
            </a:r>
            <a:r>
              <a:rPr lang="ja-JP" altLang="en-US" sz="2800" dirty="0">
                <a:latin typeface="+mj-ea"/>
              </a:rPr>
              <a:t>特定集中治療室管理料２（広範囲熱傷特定集中治療管理料の場合）</a:t>
            </a:r>
          </a:p>
          <a:p>
            <a:pPr lvl="1" algn="just">
              <a:lnSpc>
                <a:spcPct val="90000"/>
              </a:lnSpc>
              <a:buSzPct val="80000"/>
            </a:pPr>
            <a:r>
              <a:rPr lang="ja-JP" altLang="en-US" sz="2400" dirty="0">
                <a:latin typeface="+mj-ea"/>
              </a:rPr>
              <a:t>イ ７日以内の期間 ○点</a:t>
            </a:r>
          </a:p>
          <a:p>
            <a:pPr lvl="1" algn="just">
              <a:lnSpc>
                <a:spcPct val="90000"/>
              </a:lnSpc>
              <a:buSzPct val="80000"/>
            </a:pPr>
            <a:r>
              <a:rPr lang="ja-JP" altLang="en-US" sz="2400" dirty="0">
                <a:latin typeface="+mj-ea"/>
              </a:rPr>
              <a:t>ロ ８日以上</a:t>
            </a:r>
            <a:r>
              <a:rPr lang="en-US" altLang="ja-JP" sz="2400" dirty="0">
                <a:latin typeface="+mj-ea"/>
              </a:rPr>
              <a:t>60</a:t>
            </a:r>
            <a:r>
              <a:rPr lang="ja-JP" altLang="en-US" sz="2400" dirty="0">
                <a:latin typeface="+mj-ea"/>
              </a:rPr>
              <a:t>日以内の期間 </a:t>
            </a:r>
            <a:r>
              <a:rPr lang="ja-JP" altLang="en-US" sz="2400" dirty="0" smtClean="0">
                <a:latin typeface="+mj-ea"/>
              </a:rPr>
              <a:t>○点</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急性期病床の患者像ごとの評価の適正化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0186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より</a:t>
            </a:r>
            <a:r>
              <a:rPr lang="ja-JP" altLang="en-US" sz="2800" dirty="0">
                <a:latin typeface="+mj-ea"/>
              </a:rPr>
              <a:t>体制の充実した特定集中治療室の評価の新設</a:t>
            </a:r>
          </a:p>
          <a:p>
            <a:pPr algn="just">
              <a:lnSpc>
                <a:spcPct val="90000"/>
              </a:lnSpc>
              <a:buSzPct val="80000"/>
            </a:pPr>
            <a:r>
              <a:rPr lang="ja-JP" altLang="en-US" sz="2800" dirty="0" smtClean="0">
                <a:latin typeface="+mj-ea"/>
              </a:rPr>
              <a:t>施設</a:t>
            </a:r>
            <a:r>
              <a:rPr lang="ja-JP" altLang="en-US" sz="2800" dirty="0">
                <a:latin typeface="+mj-ea"/>
              </a:rPr>
              <a:t>基準</a:t>
            </a:r>
          </a:p>
          <a:p>
            <a:pPr lvl="1" algn="just">
              <a:lnSpc>
                <a:spcPct val="90000"/>
              </a:lnSpc>
              <a:buSzPct val="80000"/>
            </a:pPr>
            <a:r>
              <a:rPr lang="ja-JP" altLang="en-US" sz="2400" dirty="0">
                <a:latin typeface="+mj-ea"/>
              </a:rPr>
              <a:t>専任の医師が常時、特定集中治療室内に勤務していること。当該専任の医師に、特定集中治療の経験を○年以上有する医師を○名以上含む</a:t>
            </a:r>
          </a:p>
          <a:p>
            <a:pPr lvl="1" algn="just">
              <a:lnSpc>
                <a:spcPct val="90000"/>
              </a:lnSpc>
              <a:buSzPct val="80000"/>
            </a:pPr>
            <a:r>
              <a:rPr lang="ja-JP" altLang="en-US" sz="2400" dirty="0">
                <a:latin typeface="+mj-ea"/>
              </a:rPr>
              <a:t>特定集中治療室管理を行うにふさわしい専用の特定集中治療室を有しており、当該特定集中治療室の広さは１床当たり○</a:t>
            </a:r>
            <a:r>
              <a:rPr lang="en-US" altLang="ja-JP" sz="2400" dirty="0">
                <a:latin typeface="+mj-ea"/>
              </a:rPr>
              <a:t>m2</a:t>
            </a:r>
            <a:r>
              <a:rPr lang="ja-JP" altLang="en-US" sz="2400" dirty="0">
                <a:latin typeface="+mj-ea"/>
              </a:rPr>
              <a:t>以上</a:t>
            </a:r>
          </a:p>
          <a:p>
            <a:pPr lvl="1" algn="just">
              <a:lnSpc>
                <a:spcPct val="90000"/>
              </a:lnSpc>
              <a:buSzPct val="80000"/>
            </a:pPr>
            <a:r>
              <a:rPr lang="ja-JP" altLang="en-US" sz="2400" dirty="0">
                <a:latin typeface="+mj-ea"/>
              </a:rPr>
              <a:t>専任の臨床工学技士が、常時、院内に勤務</a:t>
            </a:r>
          </a:p>
          <a:p>
            <a:pPr lvl="1" algn="just">
              <a:lnSpc>
                <a:spcPct val="90000"/>
              </a:lnSpc>
              <a:buSzPct val="80000"/>
            </a:pPr>
            <a:r>
              <a:rPr lang="ja-JP" altLang="en-US" sz="2400" dirty="0">
                <a:latin typeface="+mj-ea"/>
              </a:rPr>
              <a:t>特定集中治療室用の重症度、医療・看護必要度について、Ａ項目○点以上かつＢ項目○点以上である患者が○割以上である</a:t>
            </a:r>
          </a:p>
          <a:p>
            <a:pPr lvl="1" algn="just">
              <a:lnSpc>
                <a:spcPct val="90000"/>
              </a:lnSpc>
              <a:buSzPct val="80000"/>
            </a:pP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急性期病床の患者像ごとの評価の適正化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185111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より</a:t>
            </a:r>
            <a:r>
              <a:rPr lang="ja-JP" altLang="en-US" sz="2800" dirty="0">
                <a:latin typeface="+mj-ea"/>
              </a:rPr>
              <a:t>体制の充実した特定集中治療室の評価の新設</a:t>
            </a:r>
          </a:p>
          <a:p>
            <a:pPr algn="just">
              <a:lnSpc>
                <a:spcPct val="90000"/>
              </a:lnSpc>
              <a:buSzPct val="80000"/>
            </a:pPr>
            <a:r>
              <a:rPr lang="en-US" altLang="ja-JP" sz="2800" dirty="0" smtClean="0">
                <a:latin typeface="+mj-ea"/>
              </a:rPr>
              <a:t>【</a:t>
            </a:r>
            <a:r>
              <a:rPr lang="ja-JP" altLang="en-US" sz="2800" dirty="0">
                <a:latin typeface="+mj-ea"/>
              </a:rPr>
              <a:t>特定集中治療室管理料３</a:t>
            </a:r>
            <a:r>
              <a:rPr lang="en-US" altLang="ja-JP" sz="2800" dirty="0">
                <a:latin typeface="+mj-ea"/>
              </a:rPr>
              <a:t>】</a:t>
            </a:r>
          </a:p>
          <a:p>
            <a:pPr lvl="1" algn="just">
              <a:lnSpc>
                <a:spcPct val="90000"/>
              </a:lnSpc>
              <a:buSzPct val="80000"/>
            </a:pPr>
            <a:r>
              <a:rPr lang="ja-JP" altLang="en-US" sz="2400" dirty="0">
                <a:latin typeface="+mj-ea"/>
              </a:rPr>
              <a:t>イ ７日以内の期間 </a:t>
            </a:r>
            <a:r>
              <a:rPr lang="en-US" altLang="ja-JP" sz="2400" dirty="0">
                <a:latin typeface="+mj-ea"/>
              </a:rPr>
              <a:t>9,211</a:t>
            </a:r>
            <a:r>
              <a:rPr lang="ja-JP" altLang="en-US" sz="2400" dirty="0">
                <a:latin typeface="+mj-ea"/>
              </a:rPr>
              <a:t>点</a:t>
            </a:r>
          </a:p>
          <a:p>
            <a:pPr lvl="1" algn="just">
              <a:lnSpc>
                <a:spcPct val="90000"/>
              </a:lnSpc>
              <a:buSzPct val="80000"/>
            </a:pPr>
            <a:r>
              <a:rPr lang="ja-JP" altLang="en-US" sz="2400" dirty="0">
                <a:latin typeface="+mj-ea"/>
              </a:rPr>
              <a:t>ロ ８日以上</a:t>
            </a:r>
            <a:r>
              <a:rPr lang="en-US" altLang="ja-JP" sz="2400" dirty="0">
                <a:latin typeface="+mj-ea"/>
              </a:rPr>
              <a:t>14</a:t>
            </a:r>
            <a:r>
              <a:rPr lang="ja-JP" altLang="en-US" sz="2400" dirty="0">
                <a:latin typeface="+mj-ea"/>
              </a:rPr>
              <a:t>日以内の期間</a:t>
            </a:r>
            <a:r>
              <a:rPr lang="en-US" altLang="ja-JP" sz="2400" dirty="0">
                <a:latin typeface="+mj-ea"/>
              </a:rPr>
              <a:t>7,711</a:t>
            </a:r>
            <a:r>
              <a:rPr lang="ja-JP" altLang="en-US" sz="2400" dirty="0">
                <a:latin typeface="+mj-ea"/>
              </a:rPr>
              <a:t>点</a:t>
            </a:r>
          </a:p>
          <a:p>
            <a:pPr algn="just">
              <a:lnSpc>
                <a:spcPct val="90000"/>
              </a:lnSpc>
              <a:buSzPct val="80000"/>
            </a:pPr>
            <a:r>
              <a:rPr lang="en-US" altLang="ja-JP" sz="2800" dirty="0">
                <a:latin typeface="+mj-ea"/>
              </a:rPr>
              <a:t>【</a:t>
            </a:r>
            <a:r>
              <a:rPr lang="ja-JP" altLang="en-US" sz="2800" dirty="0">
                <a:latin typeface="+mj-ea"/>
              </a:rPr>
              <a:t>特定集中治療室管理料４</a:t>
            </a:r>
            <a:r>
              <a:rPr lang="en-US" altLang="ja-JP" sz="2800" dirty="0">
                <a:latin typeface="+mj-ea"/>
              </a:rPr>
              <a:t>】</a:t>
            </a:r>
            <a:r>
              <a:rPr lang="ja-JP" altLang="en-US" sz="2800" dirty="0">
                <a:latin typeface="+mj-ea"/>
              </a:rPr>
              <a:t>（広範囲熱傷特定集中治療管理料の場合）</a:t>
            </a:r>
          </a:p>
          <a:p>
            <a:pPr lvl="1" algn="just">
              <a:lnSpc>
                <a:spcPct val="90000"/>
              </a:lnSpc>
              <a:buSzPct val="80000"/>
            </a:pPr>
            <a:r>
              <a:rPr lang="ja-JP" altLang="en-US" sz="2400" dirty="0">
                <a:latin typeface="+mj-ea"/>
              </a:rPr>
              <a:t>イ ７日以内の期間 </a:t>
            </a:r>
            <a:r>
              <a:rPr lang="en-US" altLang="ja-JP" sz="2400" dirty="0">
                <a:latin typeface="+mj-ea"/>
              </a:rPr>
              <a:t>9,211</a:t>
            </a:r>
            <a:r>
              <a:rPr lang="ja-JP" altLang="en-US" sz="2400" dirty="0">
                <a:latin typeface="+mj-ea"/>
              </a:rPr>
              <a:t>点</a:t>
            </a:r>
          </a:p>
          <a:p>
            <a:pPr lvl="1" algn="just">
              <a:lnSpc>
                <a:spcPct val="90000"/>
              </a:lnSpc>
              <a:buSzPct val="80000"/>
            </a:pPr>
            <a:r>
              <a:rPr lang="ja-JP" altLang="en-US" sz="2400" dirty="0">
                <a:latin typeface="+mj-ea"/>
              </a:rPr>
              <a:t>ロ ８日以上</a:t>
            </a:r>
            <a:r>
              <a:rPr lang="en-US" altLang="ja-JP" sz="2400" dirty="0">
                <a:latin typeface="+mj-ea"/>
              </a:rPr>
              <a:t>60</a:t>
            </a:r>
            <a:r>
              <a:rPr lang="ja-JP" altLang="en-US" sz="2400" dirty="0">
                <a:latin typeface="+mj-ea"/>
              </a:rPr>
              <a:t>日以内の期間</a:t>
            </a:r>
            <a:r>
              <a:rPr lang="en-US" altLang="ja-JP" sz="2400" dirty="0">
                <a:latin typeface="+mj-ea"/>
              </a:rPr>
              <a:t>7,901</a:t>
            </a:r>
            <a:r>
              <a:rPr lang="ja-JP" altLang="en-US" sz="2400" dirty="0">
                <a:latin typeface="+mj-ea"/>
              </a:rPr>
              <a:t>点</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dirty="0">
                <a:latin typeface="+mj-ea"/>
              </a:rPr>
              <a:t>特定集中治療室用の重症度、医療・看護必要度について、Ａ項目３点以上かつＢ項目３点以上である患者が◯割</a:t>
            </a:r>
            <a:r>
              <a:rPr lang="ja-JP" altLang="en-US" sz="2400" dirty="0" smtClean="0">
                <a:latin typeface="+mj-ea"/>
              </a:rPr>
              <a:t>以上</a:t>
            </a:r>
            <a:endParaRPr lang="ja-JP" altLang="en-US" sz="2400" dirty="0">
              <a:latin typeface="+mj-ea"/>
            </a:endParaRPr>
          </a:p>
          <a:p>
            <a:pPr algn="just">
              <a:lnSpc>
                <a:spcPct val="90000"/>
              </a:lnSpc>
              <a:buSzPct val="80000"/>
            </a:pPr>
            <a:r>
              <a:rPr lang="ja-JP" altLang="en-US" sz="2800" dirty="0" smtClean="0">
                <a:latin typeface="+mj-ea"/>
              </a:rPr>
              <a:t>経過</a:t>
            </a:r>
            <a:r>
              <a:rPr lang="ja-JP" altLang="en-US" sz="2800" dirty="0">
                <a:latin typeface="+mj-ea"/>
              </a:rPr>
              <a:t>措置</a:t>
            </a:r>
          </a:p>
          <a:p>
            <a:pPr lvl="1" algn="just">
              <a:lnSpc>
                <a:spcPct val="90000"/>
              </a:lnSpc>
              <a:buSzPct val="80000"/>
            </a:pPr>
            <a:r>
              <a:rPr lang="ja-JP" altLang="en-US" sz="2400" dirty="0">
                <a:latin typeface="+mj-ea"/>
              </a:rPr>
              <a:t>平成</a:t>
            </a:r>
            <a:r>
              <a:rPr lang="en-US" altLang="ja-JP" sz="2400" dirty="0">
                <a:latin typeface="+mj-ea"/>
              </a:rPr>
              <a:t>26</a:t>
            </a:r>
            <a:r>
              <a:rPr lang="ja-JP" altLang="en-US" sz="2400" dirty="0">
                <a:latin typeface="+mj-ea"/>
              </a:rPr>
              <a:t>年３月</a:t>
            </a:r>
            <a:r>
              <a:rPr lang="en-US" altLang="ja-JP" sz="2400" dirty="0">
                <a:latin typeface="+mj-ea"/>
              </a:rPr>
              <a:t>31</a:t>
            </a:r>
            <a:r>
              <a:rPr lang="ja-JP" altLang="en-US" sz="2400" dirty="0">
                <a:latin typeface="+mj-ea"/>
              </a:rPr>
              <a:t>日に当該入院料の届出を行っている治療室については、平成○年○月○日までの間、上記の基準を満たしているものとする</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急性期病床の患者像ごとの評価の適正化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33756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より</a:t>
            </a:r>
            <a:r>
              <a:rPr lang="ja-JP" altLang="en-US" sz="2800" dirty="0">
                <a:latin typeface="+mj-ea"/>
              </a:rPr>
              <a:t>体制の充実した特定集中治療室の評価の新設</a:t>
            </a:r>
          </a:p>
          <a:p>
            <a:pPr algn="just">
              <a:lnSpc>
                <a:spcPct val="90000"/>
              </a:lnSpc>
              <a:buSzPct val="80000"/>
            </a:pPr>
            <a:r>
              <a:rPr lang="ja-JP" altLang="en-US" sz="2800" dirty="0" smtClean="0">
                <a:latin typeface="+mj-ea"/>
              </a:rPr>
              <a:t>ハイケアユニット</a:t>
            </a:r>
            <a:r>
              <a:rPr lang="ja-JP" altLang="en-US" sz="2800" dirty="0">
                <a:latin typeface="+mj-ea"/>
              </a:rPr>
              <a:t>入院医療</a:t>
            </a:r>
            <a:r>
              <a:rPr lang="ja-JP" altLang="en-US" sz="2800" dirty="0" smtClean="0">
                <a:latin typeface="+mj-ea"/>
              </a:rPr>
              <a:t>管理料</a:t>
            </a:r>
            <a:endParaRPr lang="en-US" altLang="ja-JP" sz="2800" dirty="0">
              <a:latin typeface="+mj-ea"/>
            </a:endParaRPr>
          </a:p>
          <a:p>
            <a:pPr lvl="1" algn="just">
              <a:lnSpc>
                <a:spcPct val="90000"/>
              </a:lnSpc>
              <a:buSzPct val="80000"/>
            </a:pPr>
            <a:r>
              <a:rPr lang="ja-JP" altLang="en-US" sz="2400" dirty="0">
                <a:latin typeface="+mj-ea"/>
              </a:rPr>
              <a:t>ハイケアユニット入院医療管理料１　　◯点</a:t>
            </a:r>
            <a:r>
              <a:rPr lang="en-US" altLang="ja-JP" sz="2400" dirty="0">
                <a:latin typeface="+mj-ea"/>
              </a:rPr>
              <a:t>(</a:t>
            </a:r>
            <a:r>
              <a:rPr lang="ja-JP" altLang="en-US" sz="2400" dirty="0">
                <a:latin typeface="+mj-ea"/>
              </a:rPr>
              <a:t>改</a:t>
            </a:r>
            <a:r>
              <a:rPr lang="en-US" altLang="ja-JP" sz="2400" dirty="0" smtClean="0">
                <a:latin typeface="+mj-ea"/>
              </a:rPr>
              <a:t>)</a:t>
            </a:r>
            <a:endParaRPr lang="ja-JP" altLang="en-US" sz="2800" dirty="0">
              <a:latin typeface="+mj-ea"/>
            </a:endParaRPr>
          </a:p>
          <a:p>
            <a:pPr lvl="2" algn="just">
              <a:lnSpc>
                <a:spcPct val="90000"/>
              </a:lnSpc>
              <a:buSzPct val="80000"/>
            </a:pPr>
            <a:r>
              <a:rPr lang="ja-JP" altLang="en-US" sz="2000" dirty="0">
                <a:latin typeface="+mj-ea"/>
              </a:rPr>
              <a:t>看護配置常時４対１</a:t>
            </a:r>
          </a:p>
          <a:p>
            <a:pPr lvl="2" algn="just">
              <a:lnSpc>
                <a:spcPct val="90000"/>
              </a:lnSpc>
              <a:buSzPct val="80000"/>
            </a:pPr>
            <a:r>
              <a:rPr lang="ja-JP" altLang="en-US" sz="2000" dirty="0">
                <a:latin typeface="+mj-ea"/>
              </a:rPr>
              <a:t>ハイケアユニット用の重症度、医療・看護必要度について、Ａ項目３点以上かつＢ項目７点以上である患者が８割</a:t>
            </a:r>
            <a:r>
              <a:rPr lang="ja-JP" altLang="en-US" sz="2000" dirty="0" smtClean="0">
                <a:latin typeface="+mj-ea"/>
              </a:rPr>
              <a:t>以上</a:t>
            </a:r>
            <a:endParaRPr lang="ja-JP" altLang="en-US" sz="2000" dirty="0">
              <a:latin typeface="+mj-ea"/>
            </a:endParaRPr>
          </a:p>
          <a:p>
            <a:pPr lvl="1" algn="just">
              <a:lnSpc>
                <a:spcPct val="90000"/>
              </a:lnSpc>
              <a:buSzPct val="80000"/>
            </a:pPr>
            <a:r>
              <a:rPr lang="ja-JP" altLang="en-US" sz="2400" dirty="0">
                <a:latin typeface="+mj-ea"/>
              </a:rPr>
              <a:t>ハイケアユニット入院医療管理料</a:t>
            </a:r>
            <a:r>
              <a:rPr lang="ja-JP" altLang="en-US" sz="2400" dirty="0" smtClean="0">
                <a:latin typeface="+mj-ea"/>
              </a:rPr>
              <a:t>２　　◯</a:t>
            </a:r>
            <a:r>
              <a:rPr lang="ja-JP" altLang="en-US" sz="2400" dirty="0">
                <a:latin typeface="+mj-ea"/>
              </a:rPr>
              <a:t>点</a:t>
            </a:r>
            <a:r>
              <a:rPr lang="en-US" altLang="ja-JP" sz="2400" dirty="0">
                <a:latin typeface="+mj-ea"/>
              </a:rPr>
              <a:t>(</a:t>
            </a:r>
            <a:r>
              <a:rPr lang="ja-JP" altLang="en-US" sz="2400" dirty="0">
                <a:latin typeface="+mj-ea"/>
              </a:rPr>
              <a:t>改</a:t>
            </a:r>
            <a:r>
              <a:rPr lang="en-US" altLang="ja-JP" sz="2400" dirty="0">
                <a:latin typeface="+mj-ea"/>
              </a:rPr>
              <a:t>)</a:t>
            </a:r>
          </a:p>
          <a:p>
            <a:pPr lvl="2" algn="just">
              <a:lnSpc>
                <a:spcPct val="90000"/>
              </a:lnSpc>
              <a:buSzPct val="80000"/>
            </a:pPr>
            <a:r>
              <a:rPr lang="ja-JP" altLang="en-US" sz="2000" dirty="0" smtClean="0">
                <a:latin typeface="+mj-ea"/>
              </a:rPr>
              <a:t>看護</a:t>
            </a:r>
            <a:r>
              <a:rPr lang="ja-JP" altLang="en-US" sz="2000" dirty="0">
                <a:latin typeface="+mj-ea"/>
              </a:rPr>
              <a:t>配置常時◯対１</a:t>
            </a:r>
          </a:p>
          <a:p>
            <a:pPr lvl="2" algn="just">
              <a:lnSpc>
                <a:spcPct val="90000"/>
              </a:lnSpc>
              <a:buSzPct val="80000"/>
            </a:pPr>
            <a:r>
              <a:rPr lang="ja-JP" altLang="en-US" sz="2000" dirty="0">
                <a:latin typeface="+mj-ea"/>
              </a:rPr>
              <a:t>ハイケアユニット用の重症度、医療・看護必要度について、Ａ項目３点以上かつＢ項目７点以上である患者が◯割</a:t>
            </a:r>
            <a:r>
              <a:rPr lang="ja-JP" altLang="en-US" sz="2000" dirty="0" smtClean="0">
                <a:latin typeface="+mj-ea"/>
              </a:rPr>
              <a:t>以上</a:t>
            </a:r>
            <a:endParaRPr lang="ja-JP" altLang="en-US" sz="2000" dirty="0">
              <a:latin typeface="+mj-ea"/>
            </a:endParaRPr>
          </a:p>
          <a:p>
            <a:pPr lvl="1" algn="just">
              <a:lnSpc>
                <a:spcPct val="90000"/>
              </a:lnSpc>
              <a:buSzPct val="80000"/>
            </a:pPr>
            <a:r>
              <a:rPr lang="ja-JP" altLang="en-US" sz="2400" dirty="0">
                <a:latin typeface="+mj-ea"/>
              </a:rPr>
              <a:t>経過措置</a:t>
            </a:r>
          </a:p>
          <a:p>
            <a:pPr lvl="2" algn="just">
              <a:lnSpc>
                <a:spcPct val="90000"/>
              </a:lnSpc>
              <a:buSzPct val="80000"/>
            </a:pPr>
            <a:r>
              <a:rPr lang="ja-JP" altLang="en-US" dirty="0">
                <a:latin typeface="+mj-ea"/>
              </a:rPr>
              <a:t>平成</a:t>
            </a:r>
            <a:r>
              <a:rPr lang="en-US" altLang="ja-JP" dirty="0">
                <a:latin typeface="+mj-ea"/>
              </a:rPr>
              <a:t>26</a:t>
            </a:r>
            <a:r>
              <a:rPr lang="ja-JP" altLang="en-US" dirty="0">
                <a:latin typeface="+mj-ea"/>
              </a:rPr>
              <a:t>年３月</a:t>
            </a:r>
            <a:r>
              <a:rPr lang="en-US" altLang="ja-JP" dirty="0">
                <a:latin typeface="+mj-ea"/>
              </a:rPr>
              <a:t>31</a:t>
            </a:r>
            <a:r>
              <a:rPr lang="ja-JP" altLang="en-US" dirty="0">
                <a:latin typeface="+mj-ea"/>
              </a:rPr>
              <a:t>日に当該入院料の届出を行っている治療室については、平成◯年◯月◯日までの間、従前のハイケアユニット入院医療管理料を</a:t>
            </a:r>
            <a:r>
              <a:rPr lang="ja-JP" altLang="en-US" dirty="0" smtClean="0">
                <a:latin typeface="+mj-ea"/>
              </a:rPr>
              <a:t>算定</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急性期病床の患者像ごとの評価の適正化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18882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７対１救命</a:t>
            </a:r>
            <a:r>
              <a:rPr lang="ja-JP" altLang="en-US" sz="2800" dirty="0">
                <a:latin typeface="+mj-ea"/>
              </a:rPr>
              <a:t>救急入院料を算定する保険医療機関</a:t>
            </a:r>
          </a:p>
          <a:p>
            <a:pPr lvl="1" algn="just">
              <a:lnSpc>
                <a:spcPct val="90000"/>
              </a:lnSpc>
              <a:buSzPct val="80000"/>
            </a:pPr>
            <a:r>
              <a:rPr lang="ja-JP" altLang="en-US" sz="2400" b="1" u="sng" dirty="0" smtClean="0">
                <a:latin typeface="+mj-ea"/>
              </a:rPr>
              <a:t>一般</a:t>
            </a:r>
            <a:r>
              <a:rPr lang="ja-JP" altLang="en-US" sz="2400" b="1" u="sng" dirty="0">
                <a:latin typeface="+mj-ea"/>
              </a:rPr>
              <a:t>病棟用の重症度、医療・</a:t>
            </a:r>
            <a:r>
              <a:rPr lang="ja-JP" altLang="en-US" sz="2400" dirty="0">
                <a:latin typeface="+mj-ea"/>
              </a:rPr>
              <a:t>看護必要度の基準を満たす患者を１割５分以上入院させる病棟であること</a:t>
            </a:r>
            <a:r>
              <a:rPr lang="ja-JP" altLang="en-US" sz="2400" b="1" u="sng" dirty="0">
                <a:latin typeface="+mj-ea"/>
              </a:rPr>
              <a:t>（削除）</a:t>
            </a:r>
            <a:r>
              <a:rPr lang="ja-JP" altLang="en-US" sz="2400" dirty="0">
                <a:latin typeface="+mj-ea"/>
              </a:rPr>
              <a:t>。</a:t>
            </a:r>
          </a:p>
          <a:p>
            <a:pPr algn="just">
              <a:lnSpc>
                <a:spcPct val="90000"/>
              </a:lnSpc>
              <a:buSzPct val="80000"/>
            </a:pPr>
            <a:r>
              <a:rPr lang="ja-JP" altLang="en-US" sz="2800" dirty="0">
                <a:latin typeface="+mj-ea"/>
              </a:rPr>
              <a:t>専門病院入院基本料（７対１）</a:t>
            </a:r>
          </a:p>
          <a:p>
            <a:pPr lvl="1" algn="just">
              <a:lnSpc>
                <a:spcPct val="90000"/>
              </a:lnSpc>
              <a:buSzPct val="80000"/>
            </a:pPr>
            <a:r>
              <a:rPr lang="ja-JP" altLang="en-US" sz="2400" b="1" u="sng" dirty="0" smtClean="0">
                <a:latin typeface="+mj-ea"/>
              </a:rPr>
              <a:t>一般</a:t>
            </a:r>
            <a:r>
              <a:rPr lang="ja-JP" altLang="en-US" sz="2400" b="1" u="sng" dirty="0">
                <a:latin typeface="+mj-ea"/>
              </a:rPr>
              <a:t>病棟用の重症度、医療・</a:t>
            </a:r>
            <a:r>
              <a:rPr lang="ja-JP" altLang="en-US" sz="2400" dirty="0">
                <a:latin typeface="+mj-ea"/>
              </a:rPr>
              <a:t>看護必要度の基準を満たす患者を１割５分以上</a:t>
            </a:r>
            <a:r>
              <a:rPr lang="ja-JP" altLang="en-US" sz="2400" b="1" u="sng" dirty="0">
                <a:latin typeface="+mj-ea"/>
              </a:rPr>
              <a:t>（削除）</a:t>
            </a:r>
            <a:r>
              <a:rPr lang="ja-JP" altLang="en-US" sz="2400" dirty="0">
                <a:latin typeface="+mj-ea"/>
              </a:rPr>
              <a:t>入院させる病棟であること。</a:t>
            </a:r>
          </a:p>
          <a:p>
            <a:pPr algn="just">
              <a:lnSpc>
                <a:spcPct val="90000"/>
              </a:lnSpc>
              <a:buSzPct val="80000"/>
            </a:pPr>
            <a:r>
              <a:rPr lang="ja-JP" altLang="en-US" sz="2800" dirty="0" smtClean="0">
                <a:latin typeface="+mj-ea"/>
              </a:rPr>
              <a:t>重症度</a:t>
            </a:r>
            <a:r>
              <a:rPr lang="ja-JP" altLang="en-US" sz="2800" dirty="0">
                <a:latin typeface="+mj-ea"/>
              </a:rPr>
              <a:t>、医療・看護必要度の見直しによる激変緩和措置</a:t>
            </a:r>
          </a:p>
          <a:p>
            <a:pPr lvl="1" algn="just">
              <a:lnSpc>
                <a:spcPct val="90000"/>
              </a:lnSpc>
              <a:buSzPct val="80000"/>
            </a:pPr>
            <a:r>
              <a:rPr lang="en-US" altLang="ja-JP" sz="2400" dirty="0">
                <a:latin typeface="+mj-ea"/>
              </a:rPr>
              <a:t>10</a:t>
            </a:r>
            <a:r>
              <a:rPr lang="ja-JP" altLang="en-US" sz="2400" dirty="0">
                <a:latin typeface="+mj-ea"/>
              </a:rPr>
              <a:t>対１入院基本料の急性期看護補助体制加算及び</a:t>
            </a:r>
            <a:r>
              <a:rPr lang="en-US" altLang="ja-JP" sz="2400" dirty="0">
                <a:latin typeface="+mj-ea"/>
              </a:rPr>
              <a:t>13</a:t>
            </a:r>
            <a:r>
              <a:rPr lang="ja-JP" altLang="en-US" sz="2400" dirty="0">
                <a:latin typeface="+mj-ea"/>
              </a:rPr>
              <a:t>対１入院基本料の看護補助加算１の施設要件を重症度、医療・看護必要度基準</a:t>
            </a:r>
            <a:r>
              <a:rPr lang="en-US" altLang="ja-JP" sz="2400" dirty="0">
                <a:latin typeface="+mj-ea"/>
              </a:rPr>
              <a:t>10</a:t>
            </a:r>
            <a:r>
              <a:rPr lang="ja-JP" altLang="en-US" sz="2400" dirty="0">
                <a:latin typeface="+mj-ea"/>
              </a:rPr>
              <a:t>％以上から○％以上と</a:t>
            </a:r>
            <a:r>
              <a:rPr lang="ja-JP" altLang="en-US" sz="2400" dirty="0" smtClean="0">
                <a:latin typeface="+mj-ea"/>
              </a:rPr>
              <a:t>する</a:t>
            </a:r>
            <a:endParaRPr lang="ja-JP" altLang="en-US" sz="2800" dirty="0">
              <a:latin typeface="+mj-ea"/>
            </a:endParaRPr>
          </a:p>
          <a:p>
            <a:pPr lvl="1" algn="just">
              <a:lnSpc>
                <a:spcPct val="90000"/>
              </a:lnSpc>
              <a:buSzPct val="80000"/>
            </a:pPr>
            <a:r>
              <a:rPr lang="ja-JP" altLang="en-US" sz="2400" dirty="0">
                <a:latin typeface="+mj-ea"/>
              </a:rPr>
              <a:t>平成</a:t>
            </a:r>
            <a:r>
              <a:rPr lang="en-US" altLang="ja-JP" sz="2400" dirty="0">
                <a:latin typeface="+mj-ea"/>
              </a:rPr>
              <a:t>26</a:t>
            </a:r>
            <a:r>
              <a:rPr lang="ja-JP" altLang="en-US" sz="2400" dirty="0">
                <a:latin typeface="+mj-ea"/>
              </a:rPr>
              <a:t>年３月</a:t>
            </a:r>
            <a:r>
              <a:rPr lang="en-US" altLang="ja-JP" sz="2400" dirty="0">
                <a:latin typeface="+mj-ea"/>
              </a:rPr>
              <a:t>31</a:t>
            </a:r>
            <a:r>
              <a:rPr lang="ja-JP" altLang="en-US" sz="2400" dirty="0">
                <a:latin typeface="+mj-ea"/>
              </a:rPr>
              <a:t>日に当該入院料の届出を行っている病棟については、平成○年○月○日までの間、上記の基準を満たしているものとする</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急性期病床の患者像ごとの評価の適正化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35893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平成２６年度診療報酬改定</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改定までのスケジュール</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1026" name="Picture 2" descr="C:\Users\HOSOYA-K\Desktop\新しいフォルダー\301308Ｈ26改定スケジュール.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832629"/>
            <a:ext cx="9115425" cy="583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477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Ａ</a:t>
            </a:r>
            <a:r>
              <a:rPr lang="ja-JP" altLang="en-US" sz="2800" dirty="0">
                <a:latin typeface="+mj-ea"/>
              </a:rPr>
              <a:t>項目</a:t>
            </a:r>
          </a:p>
          <a:p>
            <a:pPr lvl="1" algn="just">
              <a:lnSpc>
                <a:spcPct val="90000"/>
              </a:lnSpc>
              <a:buSzPct val="80000"/>
            </a:pPr>
            <a:r>
              <a:rPr lang="ja-JP" altLang="en-US" sz="2400" dirty="0">
                <a:latin typeface="+mj-ea"/>
              </a:rPr>
              <a:t>１ 創傷処置</a:t>
            </a:r>
          </a:p>
          <a:p>
            <a:pPr lvl="2" algn="just">
              <a:lnSpc>
                <a:spcPct val="90000"/>
              </a:lnSpc>
              <a:buSzPct val="80000"/>
            </a:pPr>
            <a:r>
              <a:rPr lang="ja-JP" altLang="en-US" b="1" u="sng" dirty="0">
                <a:latin typeface="+mj-ea"/>
              </a:rPr>
              <a:t>①創傷処置②褥瘡処置</a:t>
            </a:r>
          </a:p>
          <a:p>
            <a:pPr lvl="2" algn="just">
              <a:lnSpc>
                <a:spcPct val="90000"/>
              </a:lnSpc>
              <a:buSzPct val="80000"/>
            </a:pPr>
            <a:r>
              <a:rPr lang="ja-JP" altLang="en-US" b="1" u="sng" dirty="0">
                <a:latin typeface="+mj-ea"/>
              </a:rPr>
              <a:t>①、②いずれか一つ以上該当する場合</a:t>
            </a:r>
          </a:p>
          <a:p>
            <a:pPr lvl="1" algn="just">
              <a:lnSpc>
                <a:spcPct val="90000"/>
              </a:lnSpc>
              <a:buSzPct val="80000"/>
            </a:pPr>
            <a:r>
              <a:rPr lang="ja-JP" altLang="en-US" sz="2400" dirty="0" smtClean="0">
                <a:latin typeface="+mj-ea"/>
              </a:rPr>
              <a:t>（</a:t>
            </a:r>
            <a:r>
              <a:rPr lang="ja-JP" altLang="en-US" sz="2400" dirty="0">
                <a:latin typeface="+mj-ea"/>
              </a:rPr>
              <a:t>削除</a:t>
            </a:r>
            <a:r>
              <a:rPr lang="ja-JP" altLang="en-US" sz="2400" dirty="0" smtClean="0">
                <a:latin typeface="+mj-ea"/>
              </a:rPr>
              <a:t>）</a:t>
            </a:r>
            <a:r>
              <a:rPr lang="ja-JP" altLang="en-US" sz="2400" dirty="0">
                <a:latin typeface="+mj-ea"/>
              </a:rPr>
              <a:t>血圧測定</a:t>
            </a:r>
          </a:p>
          <a:p>
            <a:pPr lvl="1" algn="just">
              <a:lnSpc>
                <a:spcPct val="90000"/>
              </a:lnSpc>
              <a:buSzPct val="80000"/>
            </a:pPr>
            <a:r>
              <a:rPr lang="ja-JP" altLang="en-US" sz="2400" dirty="0" smtClean="0">
                <a:latin typeface="+mj-ea"/>
              </a:rPr>
              <a:t>（</a:t>
            </a:r>
            <a:r>
              <a:rPr lang="ja-JP" altLang="en-US" sz="2400" dirty="0">
                <a:latin typeface="+mj-ea"/>
              </a:rPr>
              <a:t>削除</a:t>
            </a:r>
            <a:r>
              <a:rPr lang="ja-JP" altLang="en-US" sz="2400" dirty="0" smtClean="0">
                <a:latin typeface="+mj-ea"/>
              </a:rPr>
              <a:t>）</a:t>
            </a:r>
            <a:r>
              <a:rPr lang="ja-JP" altLang="en-US" sz="2400" dirty="0">
                <a:latin typeface="+mj-ea"/>
              </a:rPr>
              <a:t>時間尿測定</a:t>
            </a:r>
          </a:p>
          <a:p>
            <a:pPr lvl="1" algn="just">
              <a:lnSpc>
                <a:spcPct val="90000"/>
              </a:lnSpc>
              <a:buSzPct val="80000"/>
            </a:pPr>
            <a:r>
              <a:rPr lang="ja-JP" altLang="en-US" sz="2400" dirty="0">
                <a:latin typeface="+mj-ea"/>
              </a:rPr>
              <a:t>２ 呼吸ケア</a:t>
            </a:r>
            <a:r>
              <a:rPr lang="ja-JP" altLang="en-US" sz="2400" b="1" u="sng" dirty="0">
                <a:latin typeface="+mj-ea"/>
              </a:rPr>
              <a:t>（喀痰吸引のみの場合を除く）</a:t>
            </a:r>
          </a:p>
          <a:p>
            <a:pPr lvl="1" algn="just">
              <a:lnSpc>
                <a:spcPct val="90000"/>
              </a:lnSpc>
              <a:buSzPct val="80000"/>
            </a:pPr>
            <a:r>
              <a:rPr lang="ja-JP" altLang="en-US" sz="2400" dirty="0">
                <a:latin typeface="+mj-ea"/>
              </a:rPr>
              <a:t>３ 点滴ライン同時</a:t>
            </a:r>
            <a:r>
              <a:rPr lang="en-US" altLang="ja-JP" sz="2400" dirty="0">
                <a:latin typeface="+mj-ea"/>
              </a:rPr>
              <a:t>3</a:t>
            </a:r>
            <a:r>
              <a:rPr lang="ja-JP" altLang="en-US" sz="2400" dirty="0">
                <a:latin typeface="+mj-ea"/>
              </a:rPr>
              <a:t>本以上</a:t>
            </a:r>
          </a:p>
          <a:p>
            <a:pPr lvl="1" algn="just">
              <a:lnSpc>
                <a:spcPct val="90000"/>
              </a:lnSpc>
              <a:buSzPct val="80000"/>
            </a:pPr>
            <a:r>
              <a:rPr lang="ja-JP" altLang="en-US" sz="2400" dirty="0">
                <a:latin typeface="+mj-ea"/>
              </a:rPr>
              <a:t>４ 心電図モニター</a:t>
            </a:r>
          </a:p>
          <a:p>
            <a:pPr lvl="1" algn="just">
              <a:lnSpc>
                <a:spcPct val="90000"/>
              </a:lnSpc>
              <a:buSzPct val="80000"/>
            </a:pPr>
            <a:r>
              <a:rPr lang="ja-JP" altLang="en-US" sz="2400" dirty="0">
                <a:latin typeface="+mj-ea"/>
              </a:rPr>
              <a:t>５ シリンジポンプの使用</a:t>
            </a:r>
          </a:p>
          <a:p>
            <a:pPr lvl="1" algn="just">
              <a:lnSpc>
                <a:spcPct val="90000"/>
              </a:lnSpc>
              <a:buSzPct val="80000"/>
            </a:pPr>
            <a:r>
              <a:rPr lang="ja-JP" altLang="en-US" sz="2400" dirty="0">
                <a:latin typeface="+mj-ea"/>
              </a:rPr>
              <a:t>６ 輸血や血液製剤の使用</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評価項目</a:t>
            </a:r>
            <a:r>
              <a:rPr lang="ja-JP" altLang="en-US" sz="3600" dirty="0" smtClean="0">
                <a:solidFill>
                  <a:srgbClr val="FFFF66"/>
                </a:solidFill>
              </a:rPr>
              <a:t>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8263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Ａ</a:t>
            </a:r>
            <a:r>
              <a:rPr lang="ja-JP" altLang="en-US" sz="2800" dirty="0">
                <a:latin typeface="+mj-ea"/>
              </a:rPr>
              <a:t>項目</a:t>
            </a:r>
          </a:p>
          <a:p>
            <a:pPr lvl="1" algn="just">
              <a:lnSpc>
                <a:spcPct val="90000"/>
              </a:lnSpc>
              <a:buSzPct val="80000"/>
            </a:pPr>
            <a:r>
              <a:rPr lang="ja-JP" altLang="en-US" sz="2400" dirty="0" smtClean="0">
                <a:latin typeface="+mj-ea"/>
              </a:rPr>
              <a:t>７ </a:t>
            </a:r>
            <a:r>
              <a:rPr lang="ja-JP" altLang="en-US" sz="2400" dirty="0">
                <a:latin typeface="+mj-ea"/>
              </a:rPr>
              <a:t>専門的な治療・処置</a:t>
            </a:r>
          </a:p>
          <a:p>
            <a:pPr lvl="2" algn="just">
              <a:lnSpc>
                <a:spcPct val="90000"/>
              </a:lnSpc>
              <a:buSzPct val="80000"/>
            </a:pPr>
            <a:r>
              <a:rPr lang="ja-JP" altLang="en-US" dirty="0">
                <a:latin typeface="+mj-ea"/>
              </a:rPr>
              <a:t>① 抗悪性腫瘍剤の使用</a:t>
            </a:r>
            <a:r>
              <a:rPr lang="ja-JP" altLang="en-US" b="1" u="sng" dirty="0">
                <a:latin typeface="+mj-ea"/>
              </a:rPr>
              <a:t>（注射剤を使用した場合）</a:t>
            </a:r>
          </a:p>
          <a:p>
            <a:pPr lvl="2" algn="just">
              <a:lnSpc>
                <a:spcPct val="90000"/>
              </a:lnSpc>
              <a:buSzPct val="80000"/>
            </a:pPr>
            <a:r>
              <a:rPr lang="ja-JP" altLang="en-US" b="1" u="sng" dirty="0">
                <a:latin typeface="+mj-ea"/>
              </a:rPr>
              <a:t>② 抗悪性腫瘍剤の内服</a:t>
            </a:r>
          </a:p>
          <a:p>
            <a:pPr lvl="2" algn="just">
              <a:lnSpc>
                <a:spcPct val="90000"/>
              </a:lnSpc>
              <a:buSzPct val="80000"/>
            </a:pPr>
            <a:r>
              <a:rPr lang="ja-JP" altLang="en-US" dirty="0">
                <a:latin typeface="+mj-ea"/>
              </a:rPr>
              <a:t>③ 麻薬注射薬の使用</a:t>
            </a:r>
            <a:r>
              <a:rPr lang="ja-JP" altLang="en-US" b="1" u="sng" dirty="0">
                <a:latin typeface="+mj-ea"/>
              </a:rPr>
              <a:t>（注射剤を使用した場合）</a:t>
            </a:r>
          </a:p>
          <a:p>
            <a:pPr lvl="2" algn="just">
              <a:lnSpc>
                <a:spcPct val="90000"/>
              </a:lnSpc>
              <a:buSzPct val="80000"/>
            </a:pPr>
            <a:r>
              <a:rPr lang="ja-JP" altLang="en-US" b="1" u="sng" dirty="0">
                <a:latin typeface="+mj-ea"/>
              </a:rPr>
              <a:t>④ 麻薬の内服・貼付</a:t>
            </a:r>
          </a:p>
          <a:p>
            <a:pPr lvl="2" algn="just">
              <a:lnSpc>
                <a:spcPct val="90000"/>
              </a:lnSpc>
              <a:buSzPct val="80000"/>
            </a:pPr>
            <a:r>
              <a:rPr lang="ja-JP" altLang="en-US" dirty="0">
                <a:latin typeface="+mj-ea"/>
              </a:rPr>
              <a:t>⑤ 放射線治療</a:t>
            </a:r>
          </a:p>
          <a:p>
            <a:pPr lvl="2" algn="just">
              <a:lnSpc>
                <a:spcPct val="90000"/>
              </a:lnSpc>
              <a:buSzPct val="80000"/>
            </a:pPr>
            <a:r>
              <a:rPr lang="ja-JP" altLang="en-US" dirty="0">
                <a:latin typeface="+mj-ea"/>
              </a:rPr>
              <a:t>⑥ 免疫抑制剤の使用</a:t>
            </a:r>
          </a:p>
          <a:p>
            <a:pPr lvl="2" algn="just">
              <a:lnSpc>
                <a:spcPct val="90000"/>
              </a:lnSpc>
              <a:buSzPct val="80000"/>
            </a:pPr>
            <a:r>
              <a:rPr lang="ja-JP" altLang="en-US" dirty="0">
                <a:latin typeface="+mj-ea"/>
              </a:rPr>
              <a:t>⑦ 昇圧剤（注射）の使用</a:t>
            </a:r>
          </a:p>
          <a:p>
            <a:pPr lvl="2" algn="just">
              <a:lnSpc>
                <a:spcPct val="90000"/>
              </a:lnSpc>
              <a:buSzPct val="80000"/>
            </a:pPr>
            <a:r>
              <a:rPr lang="ja-JP" altLang="en-US" dirty="0">
                <a:latin typeface="+mj-ea"/>
              </a:rPr>
              <a:t>⑧ 抗不整脈剤の使用</a:t>
            </a:r>
          </a:p>
          <a:p>
            <a:pPr lvl="2" algn="just">
              <a:lnSpc>
                <a:spcPct val="90000"/>
              </a:lnSpc>
              <a:buSzPct val="80000"/>
            </a:pPr>
            <a:r>
              <a:rPr lang="ja-JP" altLang="en-US" b="1" u="sng" dirty="0">
                <a:latin typeface="+mj-ea"/>
              </a:rPr>
              <a:t>⑨ 抗血栓塞栓薬の持続点滴</a:t>
            </a:r>
          </a:p>
          <a:p>
            <a:pPr lvl="2" algn="just">
              <a:lnSpc>
                <a:spcPct val="90000"/>
              </a:lnSpc>
              <a:buSzPct val="80000"/>
            </a:pPr>
            <a:r>
              <a:rPr lang="ja-JP" altLang="en-US" dirty="0">
                <a:latin typeface="+mj-ea"/>
              </a:rPr>
              <a:t>⑩ ドレナージの管理</a:t>
            </a:r>
          </a:p>
          <a:p>
            <a:pPr algn="just">
              <a:lnSpc>
                <a:spcPct val="90000"/>
              </a:lnSpc>
              <a:buSzPct val="80000"/>
            </a:pPr>
            <a:r>
              <a:rPr lang="ja-JP" altLang="en-US" sz="2800" dirty="0">
                <a:latin typeface="+mj-ea"/>
              </a:rPr>
              <a:t>Ｂ項目</a:t>
            </a:r>
          </a:p>
          <a:p>
            <a:pPr lvl="1" algn="just">
              <a:lnSpc>
                <a:spcPct val="90000"/>
              </a:lnSpc>
              <a:buSzPct val="80000"/>
            </a:pPr>
            <a:r>
              <a:rPr lang="ja-JP" altLang="en-US" sz="2400" dirty="0" smtClean="0">
                <a:latin typeface="+mj-ea"/>
              </a:rPr>
              <a:t>変更なし</a:t>
            </a:r>
            <a:endParaRPr lang="ja-JP" altLang="en-US" sz="24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評価項目</a:t>
            </a:r>
            <a:r>
              <a:rPr lang="ja-JP" altLang="en-US" sz="3600" dirty="0" smtClean="0">
                <a:solidFill>
                  <a:srgbClr val="FFFF66"/>
                </a:solidFill>
              </a:rPr>
              <a:t>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24051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一般</a:t>
            </a:r>
            <a:r>
              <a:rPr lang="ja-JP" altLang="en-US" sz="2800" dirty="0">
                <a:latin typeface="+mj-ea"/>
              </a:rPr>
              <a:t>病棟入院基本料、特定機能病院入院基本料、専門病院入院基本料</a:t>
            </a:r>
          </a:p>
          <a:p>
            <a:pPr lvl="1" algn="just">
              <a:lnSpc>
                <a:spcPct val="90000"/>
              </a:lnSpc>
              <a:buSzPct val="80000"/>
            </a:pPr>
            <a:r>
              <a:rPr lang="ja-JP" altLang="en-US" sz="2400" dirty="0" smtClean="0">
                <a:latin typeface="+mj-ea"/>
              </a:rPr>
              <a:t>看護</a:t>
            </a:r>
            <a:r>
              <a:rPr lang="ja-JP" altLang="en-US" sz="2400" dirty="0">
                <a:latin typeface="+mj-ea"/>
              </a:rPr>
              <a:t>配置が常時７対１</a:t>
            </a:r>
            <a:r>
              <a:rPr lang="ja-JP" altLang="en-US" sz="2400" dirty="0" smtClean="0">
                <a:latin typeface="+mj-ea"/>
              </a:rPr>
              <a:t>以上</a:t>
            </a:r>
            <a:endParaRPr lang="ja-JP" altLang="en-US" sz="2400" dirty="0">
              <a:latin typeface="+mj-ea"/>
            </a:endParaRPr>
          </a:p>
          <a:p>
            <a:pPr lvl="1" algn="just">
              <a:lnSpc>
                <a:spcPct val="90000"/>
              </a:lnSpc>
              <a:buSzPct val="80000"/>
            </a:pPr>
            <a:r>
              <a:rPr lang="ja-JP" altLang="en-US" sz="2400" dirty="0">
                <a:latin typeface="+mj-ea"/>
              </a:rPr>
              <a:t>看護職員の７割以上が</a:t>
            </a:r>
            <a:r>
              <a:rPr lang="ja-JP" altLang="en-US" sz="2400" dirty="0" smtClean="0">
                <a:latin typeface="+mj-ea"/>
              </a:rPr>
              <a:t>看護師</a:t>
            </a:r>
            <a:endParaRPr lang="ja-JP" altLang="en-US" sz="2400" dirty="0">
              <a:latin typeface="+mj-ea"/>
            </a:endParaRPr>
          </a:p>
          <a:p>
            <a:pPr lvl="1" algn="just">
              <a:lnSpc>
                <a:spcPct val="90000"/>
              </a:lnSpc>
              <a:buSzPct val="80000"/>
            </a:pPr>
            <a:r>
              <a:rPr lang="ja-JP" altLang="en-US" sz="2400" dirty="0">
                <a:latin typeface="+mj-ea"/>
              </a:rPr>
              <a:t>平均在院日数が</a:t>
            </a:r>
            <a:r>
              <a:rPr lang="en-US" altLang="ja-JP" sz="2400" dirty="0">
                <a:latin typeface="+mj-ea"/>
              </a:rPr>
              <a:t>18</a:t>
            </a:r>
            <a:r>
              <a:rPr lang="ja-JP" altLang="en-US" sz="2400" dirty="0">
                <a:latin typeface="+mj-ea"/>
              </a:rPr>
              <a:t>日</a:t>
            </a:r>
            <a:r>
              <a:rPr lang="ja-JP" altLang="en-US" sz="2400" dirty="0" smtClean="0">
                <a:latin typeface="+mj-ea"/>
              </a:rPr>
              <a:t>以内</a:t>
            </a:r>
            <a:endParaRPr lang="ja-JP" altLang="en-US" sz="2400" dirty="0">
              <a:latin typeface="+mj-ea"/>
            </a:endParaRPr>
          </a:p>
          <a:p>
            <a:pPr lvl="1" algn="just">
              <a:lnSpc>
                <a:spcPct val="90000"/>
              </a:lnSpc>
              <a:buSzPct val="80000"/>
            </a:pPr>
            <a:r>
              <a:rPr lang="ja-JP" altLang="en-US" sz="2400" b="1" u="sng" dirty="0">
                <a:latin typeface="+mj-ea"/>
              </a:rPr>
              <a:t>重症度、医療・</a:t>
            </a:r>
            <a:r>
              <a:rPr lang="ja-JP" altLang="en-US" sz="2400" dirty="0">
                <a:latin typeface="+mj-ea"/>
              </a:rPr>
              <a:t>看護必要度の基準を満たす患者を１割５分以上入院させる病棟である</a:t>
            </a:r>
          </a:p>
          <a:p>
            <a:pPr lvl="1" algn="just">
              <a:lnSpc>
                <a:spcPct val="90000"/>
              </a:lnSpc>
              <a:buSzPct val="80000"/>
            </a:pPr>
            <a:r>
              <a:rPr lang="ja-JP" altLang="en-US" sz="2400" dirty="0">
                <a:latin typeface="+mj-ea"/>
              </a:rPr>
              <a:t>常勤の医師が入院患者の</a:t>
            </a:r>
            <a:r>
              <a:rPr lang="en-US" altLang="ja-JP" sz="2400" dirty="0">
                <a:latin typeface="+mj-ea"/>
              </a:rPr>
              <a:t>10</a:t>
            </a:r>
            <a:r>
              <a:rPr lang="ja-JP" altLang="en-US" sz="2400" dirty="0">
                <a:latin typeface="+mj-ea"/>
              </a:rPr>
              <a:t>％</a:t>
            </a:r>
            <a:r>
              <a:rPr lang="ja-JP" altLang="en-US" sz="2400" dirty="0" smtClean="0">
                <a:latin typeface="+mj-ea"/>
              </a:rPr>
              <a:t>以上</a:t>
            </a:r>
            <a:endParaRPr lang="ja-JP" altLang="en-US" sz="2400" dirty="0">
              <a:latin typeface="+mj-ea"/>
            </a:endParaRPr>
          </a:p>
          <a:p>
            <a:pPr lvl="1" algn="just">
              <a:lnSpc>
                <a:spcPct val="90000"/>
              </a:lnSpc>
              <a:buSzPct val="80000"/>
            </a:pPr>
            <a:r>
              <a:rPr lang="ja-JP" altLang="en-US" sz="2400" b="1" u="sng" dirty="0" smtClean="0">
                <a:latin typeface="+mj-ea"/>
              </a:rPr>
              <a:t>以下に</a:t>
            </a:r>
            <a:r>
              <a:rPr lang="ja-JP" altLang="en-US" sz="2400" b="1" u="sng" dirty="0">
                <a:latin typeface="+mj-ea"/>
              </a:rPr>
              <a:t>退院した者の割合が○％</a:t>
            </a:r>
            <a:r>
              <a:rPr lang="ja-JP" altLang="en-US" sz="2400" b="1" u="sng" dirty="0" smtClean="0">
                <a:latin typeface="+mj-ea"/>
              </a:rPr>
              <a:t>以上</a:t>
            </a:r>
            <a:endParaRPr lang="en-US" altLang="ja-JP" sz="2400" b="1" u="sng" dirty="0" smtClean="0">
              <a:latin typeface="+mj-ea"/>
            </a:endParaRPr>
          </a:p>
          <a:p>
            <a:pPr lvl="2" algn="just">
              <a:lnSpc>
                <a:spcPct val="90000"/>
              </a:lnSpc>
              <a:buSzPct val="80000"/>
            </a:pPr>
            <a:r>
              <a:rPr lang="ja-JP" altLang="en-US" sz="2000" b="1" u="sng" dirty="0" smtClean="0">
                <a:latin typeface="+mj-ea"/>
              </a:rPr>
              <a:t>自宅</a:t>
            </a:r>
            <a:r>
              <a:rPr lang="ja-JP" altLang="en-US" sz="2000" b="1" u="sng" dirty="0">
                <a:latin typeface="+mj-ea"/>
              </a:rPr>
              <a:t>、回復期リハビリテーション病棟入院料の届出を行っている病棟、地域包括ケア病棟入院料（入院医療管理料）の届出を行っている病棟若しくは病室、療養病棟（在宅復帰機能強化加算（新設・後述）を届け出ている病棟に限る）、居住系介護施設又は介護老人保健施設（いわゆる在宅強化型介護老人保健施設又は在宅復帰・在宅療養支援機能加算の届出を行っているものに限る</a:t>
            </a:r>
            <a:r>
              <a:rPr lang="ja-JP" altLang="en-US" sz="2000" b="1" u="sng" dirty="0" smtClean="0">
                <a:latin typeface="+mj-ea"/>
              </a:rPr>
              <a:t>）</a:t>
            </a:r>
            <a:endParaRPr lang="ja-JP" altLang="en-US" sz="2000" b="1" u="sng" dirty="0">
              <a:latin typeface="+mj-ea"/>
            </a:endParaRPr>
          </a:p>
          <a:p>
            <a:pPr lvl="1" algn="just">
              <a:lnSpc>
                <a:spcPct val="90000"/>
              </a:lnSpc>
              <a:buSzPct val="80000"/>
            </a:pPr>
            <a:r>
              <a:rPr lang="ja-JP" altLang="en-US" sz="2400" b="1" u="sng" dirty="0">
                <a:latin typeface="+mj-ea"/>
              </a:rPr>
              <a:t>データ提出加算の届出を行っている</a:t>
            </a:r>
            <a:r>
              <a:rPr lang="ja-JP" altLang="en-US" sz="2400" b="1" u="sng" dirty="0" smtClean="0">
                <a:latin typeface="+mj-ea"/>
              </a:rPr>
              <a:t>こと</a:t>
            </a:r>
            <a:endParaRPr lang="ja-JP" altLang="en-US" sz="2400"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７：１施設基準の見直し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27694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一般</a:t>
            </a:r>
            <a:r>
              <a:rPr lang="ja-JP" altLang="en-US" sz="2800" dirty="0">
                <a:latin typeface="+mj-ea"/>
              </a:rPr>
              <a:t>病棟入院基本料、特定機能病院入院基本料、専門病院入院基本料</a:t>
            </a:r>
          </a:p>
          <a:p>
            <a:pPr lvl="1" algn="just">
              <a:lnSpc>
                <a:spcPct val="90000"/>
              </a:lnSpc>
              <a:buSzPct val="80000"/>
            </a:pPr>
            <a:endParaRPr lang="ja-JP" altLang="en-US" sz="2400" dirty="0">
              <a:latin typeface="+mj-ea"/>
            </a:endParaRPr>
          </a:p>
          <a:p>
            <a:pPr algn="just">
              <a:lnSpc>
                <a:spcPct val="90000"/>
              </a:lnSpc>
              <a:buSzPct val="80000"/>
            </a:pPr>
            <a:r>
              <a:rPr lang="ja-JP" altLang="en-US" sz="2800" dirty="0">
                <a:latin typeface="+mj-ea"/>
              </a:rPr>
              <a:t>経過措置</a:t>
            </a:r>
          </a:p>
          <a:p>
            <a:pPr lvl="1" algn="just">
              <a:lnSpc>
                <a:spcPct val="90000"/>
              </a:lnSpc>
              <a:buSzPct val="80000"/>
            </a:pPr>
            <a:r>
              <a:rPr lang="ja-JP" altLang="en-US" sz="2400" dirty="0">
                <a:latin typeface="+mj-ea"/>
              </a:rPr>
              <a:t>平成</a:t>
            </a:r>
            <a:r>
              <a:rPr lang="en-US" altLang="ja-JP" sz="2400" dirty="0">
                <a:latin typeface="+mj-ea"/>
              </a:rPr>
              <a:t>26</a:t>
            </a:r>
            <a:r>
              <a:rPr lang="ja-JP" altLang="en-US" sz="2400" dirty="0">
                <a:latin typeface="+mj-ea"/>
              </a:rPr>
              <a:t>年３月</a:t>
            </a:r>
            <a:r>
              <a:rPr lang="en-US" altLang="ja-JP" sz="2400" dirty="0">
                <a:latin typeface="+mj-ea"/>
              </a:rPr>
              <a:t>31</a:t>
            </a:r>
            <a:r>
              <a:rPr lang="ja-JP" altLang="en-US" sz="2400" dirty="0">
                <a:latin typeface="+mj-ea"/>
              </a:rPr>
              <a:t>日に７対１一般病棟入院基本料、一般病棟７対１特定機能病院入院基本料、７対１専門病院入院基本料の届出を行っている医療機関については、平成○年○月○日までの間、上記⑥の基準を満たしているものとする。</a:t>
            </a:r>
          </a:p>
          <a:p>
            <a:pPr lvl="1" algn="just">
              <a:lnSpc>
                <a:spcPct val="90000"/>
              </a:lnSpc>
              <a:buSzPct val="80000"/>
            </a:pPr>
            <a:r>
              <a:rPr lang="ja-JP" altLang="en-US" sz="2400" dirty="0">
                <a:latin typeface="+mj-ea"/>
              </a:rPr>
              <a:t>平成</a:t>
            </a:r>
            <a:r>
              <a:rPr lang="en-US" altLang="ja-JP" sz="2400" dirty="0">
                <a:latin typeface="+mj-ea"/>
              </a:rPr>
              <a:t>26</a:t>
            </a:r>
            <a:r>
              <a:rPr lang="ja-JP" altLang="en-US" sz="2400" dirty="0">
                <a:latin typeface="+mj-ea"/>
              </a:rPr>
              <a:t>年３月</a:t>
            </a:r>
            <a:r>
              <a:rPr lang="en-US" altLang="ja-JP" sz="2400" dirty="0">
                <a:latin typeface="+mj-ea"/>
              </a:rPr>
              <a:t>31</a:t>
            </a:r>
            <a:r>
              <a:rPr lang="ja-JP" altLang="en-US" sz="2400" dirty="0">
                <a:latin typeface="+mj-ea"/>
              </a:rPr>
              <a:t>日に７対１一般病棟入院基本料、一般病棟７対１特定機能病院入院基本料、７対１専門病院入院基本料の届出を行っている医療機関については、平成○年○月○日までの間、上記⑦の基準を満たしているものとする。</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７：１施設基準の見直し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78211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latin typeface="+mj-ea"/>
              </a:rPr>
              <a:t>短期滞在手術</a:t>
            </a:r>
            <a:r>
              <a:rPr lang="ja-JP" altLang="en-US" sz="2800" b="1" u="sng" dirty="0">
                <a:latin typeface="+mj-ea"/>
              </a:rPr>
              <a:t>等</a:t>
            </a:r>
            <a:r>
              <a:rPr lang="ja-JP" altLang="en-US" sz="2800" dirty="0">
                <a:latin typeface="+mj-ea"/>
              </a:rPr>
              <a:t>基本料３</a:t>
            </a:r>
          </a:p>
          <a:p>
            <a:pPr lvl="1" algn="just">
              <a:lnSpc>
                <a:spcPct val="90000"/>
              </a:lnSpc>
              <a:buSzPct val="80000"/>
            </a:pPr>
            <a:r>
              <a:rPr lang="ja-JP" altLang="en-US" sz="2400" dirty="0" smtClean="0">
                <a:latin typeface="+mj-ea"/>
              </a:rPr>
              <a:t>点数</a:t>
            </a:r>
            <a:r>
              <a:rPr lang="ja-JP" altLang="en-US" sz="2400" dirty="0">
                <a:latin typeface="+mj-ea"/>
              </a:rPr>
              <a:t>は手術、検査ごとに</a:t>
            </a:r>
            <a:r>
              <a:rPr lang="ja-JP" altLang="en-US" sz="2400" dirty="0" smtClean="0">
                <a:latin typeface="+mj-ea"/>
              </a:rPr>
              <a:t>設定</a:t>
            </a:r>
            <a:endParaRPr lang="en-US" altLang="ja-JP" sz="2400" dirty="0" smtClean="0">
              <a:latin typeface="+mj-ea"/>
            </a:endParaRPr>
          </a:p>
          <a:p>
            <a:pPr lvl="1" algn="just">
              <a:lnSpc>
                <a:spcPct val="90000"/>
              </a:lnSpc>
              <a:buSzPct val="80000"/>
            </a:pPr>
            <a:r>
              <a:rPr lang="ja-JP" altLang="en-US" sz="2400" dirty="0" smtClean="0">
                <a:latin typeface="+mj-ea"/>
              </a:rPr>
              <a:t>診療所</a:t>
            </a:r>
            <a:r>
              <a:rPr lang="ja-JP" altLang="en-US" sz="2400" dirty="0">
                <a:latin typeface="+mj-ea"/>
              </a:rPr>
              <a:t>は対象外</a:t>
            </a:r>
          </a:p>
          <a:p>
            <a:pPr lvl="1" algn="just">
              <a:lnSpc>
                <a:spcPct val="90000"/>
              </a:lnSpc>
              <a:buSzPct val="80000"/>
            </a:pPr>
            <a:r>
              <a:rPr lang="ja-JP" altLang="en-US" sz="2400" dirty="0">
                <a:latin typeface="+mj-ea"/>
              </a:rPr>
              <a:t>該当する手術、検査を入院○日目までに実施する患者については、他に手術を実施した患者を除き、短期滞在手術等基本料を算定することとする。入院○日目以降は通常通りの診療報酬を算定</a:t>
            </a:r>
          </a:p>
          <a:p>
            <a:pPr algn="just">
              <a:lnSpc>
                <a:spcPct val="90000"/>
              </a:lnSpc>
              <a:buSzPct val="80000"/>
            </a:pPr>
            <a:r>
              <a:rPr lang="ja-JP" altLang="en-US" sz="2800" dirty="0">
                <a:latin typeface="+mj-ea"/>
              </a:rPr>
              <a:t>包括範囲</a:t>
            </a:r>
          </a:p>
          <a:p>
            <a:pPr lvl="1" algn="just">
              <a:lnSpc>
                <a:spcPct val="90000"/>
              </a:lnSpc>
              <a:buSzPct val="80000"/>
            </a:pPr>
            <a:r>
              <a:rPr lang="ja-JP" altLang="en-US" sz="2400" dirty="0">
                <a:latin typeface="+mj-ea"/>
              </a:rPr>
              <a:t>全診療</a:t>
            </a:r>
            <a:r>
              <a:rPr lang="ja-JP" altLang="en-US" sz="2400" dirty="0" smtClean="0">
                <a:latin typeface="+mj-ea"/>
              </a:rPr>
              <a:t>報酬</a:t>
            </a:r>
            <a:endParaRPr lang="en-US" altLang="ja-JP" sz="2400" dirty="0" smtClean="0">
              <a:latin typeface="+mj-ea"/>
            </a:endParaRPr>
          </a:p>
          <a:p>
            <a:pPr lvl="1" algn="just">
              <a:lnSpc>
                <a:spcPct val="90000"/>
              </a:lnSpc>
              <a:buSzPct val="80000"/>
            </a:pPr>
            <a:r>
              <a:rPr lang="ja-JP" altLang="en-US" sz="2400" dirty="0" smtClean="0">
                <a:latin typeface="+mj-ea"/>
              </a:rPr>
              <a:t>短期</a:t>
            </a:r>
            <a:r>
              <a:rPr lang="ja-JP" altLang="en-US" sz="2400" dirty="0">
                <a:latin typeface="+mj-ea"/>
              </a:rPr>
              <a:t>滞在手術等基本料３のみを算定した患者は平均在院日数の計算対象外</a:t>
            </a:r>
          </a:p>
          <a:p>
            <a:pPr lvl="1" algn="just">
              <a:lnSpc>
                <a:spcPct val="90000"/>
              </a:lnSpc>
              <a:buSzPct val="80000"/>
            </a:pPr>
            <a:r>
              <a:rPr lang="ja-JP" altLang="en-US" sz="2400" dirty="0">
                <a:latin typeface="+mj-ea"/>
              </a:rPr>
              <a:t>○日以降も入院している場合については入院日から起算して平均在院日数の計算対象に含める</a:t>
            </a:r>
          </a:p>
          <a:p>
            <a:pPr lvl="1" algn="just">
              <a:lnSpc>
                <a:spcPct val="90000"/>
              </a:lnSpc>
              <a:buSzPct val="80000"/>
            </a:pPr>
            <a:r>
              <a:rPr lang="ja-JP" altLang="en-US" sz="2400" dirty="0" smtClean="0">
                <a:latin typeface="+mj-ea"/>
              </a:rPr>
              <a:t>平均在院</a:t>
            </a:r>
            <a:r>
              <a:rPr lang="ja-JP" altLang="en-US" sz="2400" dirty="0">
                <a:latin typeface="+mj-ea"/>
              </a:rPr>
              <a:t>日数の計算対象としない患者</a:t>
            </a:r>
          </a:p>
          <a:p>
            <a:pPr lvl="2" algn="just">
              <a:lnSpc>
                <a:spcPct val="90000"/>
              </a:lnSpc>
              <a:buSzPct val="80000"/>
            </a:pPr>
            <a:r>
              <a:rPr lang="ja-JP" altLang="en-US" sz="2000" dirty="0">
                <a:latin typeface="+mj-ea"/>
              </a:rPr>
              <a:t>精神科身体合併症管理加算を算定する患者、（中略）、短期滞在手術等基本料１を算定している患者、</a:t>
            </a:r>
            <a:r>
              <a:rPr lang="ja-JP" altLang="en-US" sz="2000" b="1" u="sng" dirty="0">
                <a:latin typeface="+mj-ea"/>
              </a:rPr>
              <a:t>短期滞在手術等基本料３を算定している患者（○日目以降、入院している患者を除く）</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短期</a:t>
            </a:r>
            <a:r>
              <a:rPr lang="ja-JP" altLang="en-US" sz="3600" dirty="0" smtClean="0">
                <a:solidFill>
                  <a:srgbClr val="FFFF66"/>
                </a:solidFill>
              </a:rPr>
              <a:t>滞在手術基本料</a:t>
            </a:r>
            <a:r>
              <a:rPr lang="ja-JP" altLang="en-US" sz="3600" i="0" dirty="0" smtClean="0">
                <a:solidFill>
                  <a:srgbClr val="FFFF66"/>
                </a:solidFill>
              </a:rPr>
              <a:t>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0434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latin typeface="+mj-ea"/>
              </a:rPr>
              <a:t>短期滞在手術</a:t>
            </a:r>
            <a:r>
              <a:rPr lang="ja-JP" altLang="en-US" sz="2800" b="1" u="sng" dirty="0">
                <a:latin typeface="+mj-ea"/>
              </a:rPr>
              <a:t>等</a:t>
            </a:r>
            <a:r>
              <a:rPr lang="ja-JP" altLang="en-US" sz="2800" dirty="0">
                <a:latin typeface="+mj-ea"/>
              </a:rPr>
              <a:t>基本料</a:t>
            </a:r>
            <a:r>
              <a:rPr lang="ja-JP" altLang="en-US" sz="2800" dirty="0" smtClean="0">
                <a:latin typeface="+mj-ea"/>
              </a:rPr>
              <a:t>３対象</a:t>
            </a:r>
            <a:r>
              <a:rPr lang="ja-JP" altLang="en-US" sz="2800" dirty="0">
                <a:latin typeface="+mj-ea"/>
              </a:rPr>
              <a:t>手術等</a:t>
            </a:r>
          </a:p>
          <a:p>
            <a:pPr lvl="1" algn="just">
              <a:lnSpc>
                <a:spcPct val="90000"/>
              </a:lnSpc>
              <a:buSzPct val="80000"/>
            </a:pPr>
            <a:r>
              <a:rPr lang="ja-JP" altLang="en-US" sz="2400" dirty="0">
                <a:latin typeface="+mj-ea"/>
              </a:rPr>
              <a:t>Ｋ</a:t>
            </a:r>
            <a:r>
              <a:rPr lang="en-US" altLang="ja-JP" sz="2400" dirty="0">
                <a:latin typeface="+mj-ea"/>
              </a:rPr>
              <a:t>633 </a:t>
            </a:r>
            <a:r>
              <a:rPr lang="ja-JP" altLang="en-US" sz="2400" dirty="0">
                <a:latin typeface="+mj-ea"/>
              </a:rPr>
              <a:t>ヘルニア手術５鼠径ヘルニア（削除）、Ｋ</a:t>
            </a:r>
            <a:r>
              <a:rPr lang="en-US" altLang="ja-JP" sz="2400" dirty="0">
                <a:latin typeface="+mj-ea"/>
              </a:rPr>
              <a:t>634 </a:t>
            </a:r>
            <a:r>
              <a:rPr lang="ja-JP" altLang="en-US" sz="2400" dirty="0">
                <a:latin typeface="+mj-ea"/>
              </a:rPr>
              <a:t>腹腔鏡下鼠径ヘルニア手術（削除）</a:t>
            </a:r>
            <a:r>
              <a:rPr lang="ja-JP" altLang="en-US" sz="2400" u="sng" dirty="0">
                <a:latin typeface="+mj-ea"/>
              </a:rPr>
              <a:t>、Ｋ</a:t>
            </a:r>
            <a:r>
              <a:rPr lang="en-US" altLang="ja-JP" sz="2400" u="sng" dirty="0">
                <a:latin typeface="+mj-ea"/>
              </a:rPr>
              <a:t>008 </a:t>
            </a:r>
            <a:r>
              <a:rPr lang="ja-JP" altLang="en-US" sz="2400" u="sng" dirty="0">
                <a:latin typeface="+mj-ea"/>
              </a:rPr>
              <a:t>腋臭症手術２皮膚有毛部切除術、Ｋ</a:t>
            </a:r>
            <a:r>
              <a:rPr lang="en-US" altLang="ja-JP" sz="2400" u="sng" dirty="0">
                <a:latin typeface="+mj-ea"/>
              </a:rPr>
              <a:t>093</a:t>
            </a:r>
            <a:r>
              <a:rPr lang="ja-JP" altLang="en-US" sz="2400" u="sng" dirty="0">
                <a:latin typeface="+mj-ea"/>
              </a:rPr>
              <a:t>－２ 関節鏡下手根管開放手術、Ｋ</a:t>
            </a:r>
            <a:r>
              <a:rPr lang="en-US" altLang="ja-JP" sz="2400" u="sng" dirty="0">
                <a:latin typeface="+mj-ea"/>
              </a:rPr>
              <a:t>196</a:t>
            </a:r>
            <a:r>
              <a:rPr lang="ja-JP" altLang="en-US" sz="2400" u="sng" dirty="0">
                <a:latin typeface="+mj-ea"/>
              </a:rPr>
              <a:t>－２ 胸腔鏡下交感神経節切除術（両側）、Ｋ</a:t>
            </a:r>
            <a:r>
              <a:rPr lang="en-US" altLang="ja-JP" sz="2400" u="sng" dirty="0">
                <a:latin typeface="+mj-ea"/>
              </a:rPr>
              <a:t>282 </a:t>
            </a:r>
            <a:r>
              <a:rPr lang="ja-JP" altLang="en-US" sz="2400" u="sng" dirty="0">
                <a:latin typeface="+mj-ea"/>
              </a:rPr>
              <a:t>水晶体再建術１眼内レンズを挿入する場合ロその他のもの、Ｋ</a:t>
            </a:r>
            <a:r>
              <a:rPr lang="en-US" altLang="ja-JP" sz="2400" u="sng" dirty="0">
                <a:latin typeface="+mj-ea"/>
              </a:rPr>
              <a:t>282 </a:t>
            </a:r>
            <a:r>
              <a:rPr lang="ja-JP" altLang="en-US" sz="2400" u="sng" dirty="0">
                <a:latin typeface="+mj-ea"/>
              </a:rPr>
              <a:t>水晶体再建術２眼内レンズを挿入しない場合、Ｋ</a:t>
            </a:r>
            <a:r>
              <a:rPr lang="en-US" altLang="ja-JP" sz="2400" u="sng" dirty="0">
                <a:latin typeface="+mj-ea"/>
              </a:rPr>
              <a:t>474 </a:t>
            </a:r>
            <a:r>
              <a:rPr lang="ja-JP" altLang="en-US" sz="2400" u="sng" dirty="0">
                <a:latin typeface="+mj-ea"/>
              </a:rPr>
              <a:t>乳腺腫瘍摘出術１長径</a:t>
            </a:r>
            <a:r>
              <a:rPr lang="en-US" altLang="ja-JP" sz="2400" u="sng" dirty="0">
                <a:latin typeface="+mj-ea"/>
              </a:rPr>
              <a:t>5cm</a:t>
            </a:r>
            <a:r>
              <a:rPr lang="ja-JP" altLang="en-US" sz="2400" u="sng" dirty="0">
                <a:latin typeface="+mj-ea"/>
              </a:rPr>
              <a:t>未満、Ｋ</a:t>
            </a:r>
            <a:r>
              <a:rPr lang="en-US" altLang="ja-JP" sz="2400" u="sng" dirty="0">
                <a:latin typeface="+mj-ea"/>
              </a:rPr>
              <a:t>617 </a:t>
            </a:r>
            <a:r>
              <a:rPr lang="ja-JP" altLang="en-US" sz="2400" u="sng" dirty="0">
                <a:latin typeface="+mj-ea"/>
              </a:rPr>
              <a:t>下肢静脈瘤手術１抜去切除術、Ｋ</a:t>
            </a:r>
            <a:r>
              <a:rPr lang="en-US" altLang="ja-JP" sz="2400" u="sng" dirty="0">
                <a:latin typeface="+mj-ea"/>
              </a:rPr>
              <a:t>617 </a:t>
            </a:r>
            <a:r>
              <a:rPr lang="ja-JP" altLang="en-US" sz="2400" u="sng" dirty="0">
                <a:latin typeface="+mj-ea"/>
              </a:rPr>
              <a:t>下肢静脈瘤手術 ２硬化療法、Ｋ</a:t>
            </a:r>
            <a:r>
              <a:rPr lang="en-US" altLang="ja-JP" sz="2400" u="sng" dirty="0">
                <a:latin typeface="+mj-ea"/>
              </a:rPr>
              <a:t>617 </a:t>
            </a:r>
            <a:r>
              <a:rPr lang="ja-JP" altLang="en-US" sz="2400" u="sng" dirty="0">
                <a:latin typeface="+mj-ea"/>
              </a:rPr>
              <a:t>下肢静脈瘤手術 ３高位結紮術、Ｋ</a:t>
            </a:r>
            <a:r>
              <a:rPr lang="en-US" altLang="ja-JP" sz="2400" u="sng" dirty="0">
                <a:latin typeface="+mj-ea"/>
              </a:rPr>
              <a:t>721 </a:t>
            </a:r>
            <a:r>
              <a:rPr lang="ja-JP" altLang="en-US" sz="2400" u="sng" dirty="0">
                <a:latin typeface="+mj-ea"/>
              </a:rPr>
              <a:t>内視鏡的結腸ポリープ・粘膜切除術１長径２</a:t>
            </a:r>
            <a:r>
              <a:rPr lang="en-US" altLang="ja-JP" sz="2400" u="sng" dirty="0">
                <a:latin typeface="+mj-ea"/>
              </a:rPr>
              <a:t>cm</a:t>
            </a:r>
            <a:r>
              <a:rPr lang="ja-JP" altLang="en-US" sz="2400" u="sng" dirty="0">
                <a:latin typeface="+mj-ea"/>
              </a:rPr>
              <a:t>未満、Ｋ</a:t>
            </a:r>
            <a:r>
              <a:rPr lang="en-US" altLang="ja-JP" sz="2400" u="sng" dirty="0">
                <a:latin typeface="+mj-ea"/>
              </a:rPr>
              <a:t>721 </a:t>
            </a:r>
            <a:r>
              <a:rPr lang="ja-JP" altLang="en-US" sz="2400" u="sng" dirty="0">
                <a:latin typeface="+mj-ea"/>
              </a:rPr>
              <a:t>内視鏡的結腸ポリープ・粘膜切除術２長径</a:t>
            </a:r>
            <a:r>
              <a:rPr lang="en-US" altLang="ja-JP" sz="2400" u="sng" dirty="0">
                <a:latin typeface="+mj-ea"/>
              </a:rPr>
              <a:t>2cm</a:t>
            </a:r>
            <a:r>
              <a:rPr lang="ja-JP" altLang="en-US" sz="2400" u="sng" dirty="0">
                <a:latin typeface="+mj-ea"/>
              </a:rPr>
              <a:t>以上、Ｋ</a:t>
            </a:r>
            <a:r>
              <a:rPr lang="en-US" altLang="ja-JP" sz="2400" u="sng" dirty="0">
                <a:latin typeface="+mj-ea"/>
              </a:rPr>
              <a:t>743 </a:t>
            </a:r>
            <a:r>
              <a:rPr lang="ja-JP" altLang="en-US" sz="2400" u="sng" dirty="0">
                <a:latin typeface="+mj-ea"/>
              </a:rPr>
              <a:t>痔核手術２硬化療法（四段階注射法）、Ｋ</a:t>
            </a:r>
            <a:r>
              <a:rPr lang="en-US" altLang="ja-JP" sz="2400" u="sng" dirty="0">
                <a:latin typeface="+mj-ea"/>
              </a:rPr>
              <a:t>867 </a:t>
            </a:r>
            <a:r>
              <a:rPr lang="ja-JP" altLang="en-US" sz="2400" u="sng" dirty="0">
                <a:latin typeface="+mj-ea"/>
              </a:rPr>
              <a:t>子宮頚部</a:t>
            </a:r>
            <a:r>
              <a:rPr lang="en-US" altLang="ja-JP" sz="2400" u="sng" dirty="0">
                <a:latin typeface="+mj-ea"/>
              </a:rPr>
              <a:t>(</a:t>
            </a:r>
            <a:r>
              <a:rPr lang="ja-JP" altLang="en-US" sz="2400" u="sng" dirty="0">
                <a:latin typeface="+mj-ea"/>
              </a:rPr>
              <a:t>腟部</a:t>
            </a:r>
            <a:r>
              <a:rPr lang="en-US" altLang="ja-JP" sz="2400" u="sng" dirty="0">
                <a:latin typeface="+mj-ea"/>
              </a:rPr>
              <a:t>)</a:t>
            </a:r>
            <a:r>
              <a:rPr lang="ja-JP" altLang="en-US" sz="2400" u="sng" dirty="0">
                <a:latin typeface="+mj-ea"/>
              </a:rPr>
              <a:t>切除術、Ｋ</a:t>
            </a:r>
            <a:r>
              <a:rPr lang="en-US" altLang="ja-JP" sz="2400" u="sng" dirty="0">
                <a:latin typeface="+mj-ea"/>
              </a:rPr>
              <a:t>873 </a:t>
            </a:r>
            <a:r>
              <a:rPr lang="ja-JP" altLang="en-US" sz="2400" u="sng" dirty="0">
                <a:latin typeface="+mj-ea"/>
              </a:rPr>
              <a:t>子宮鏡下子宮筋腫摘出術、Ｄ</a:t>
            </a:r>
            <a:r>
              <a:rPr lang="en-US" altLang="ja-JP" sz="2400" u="sng" dirty="0">
                <a:latin typeface="+mj-ea"/>
              </a:rPr>
              <a:t>237 </a:t>
            </a:r>
            <a:r>
              <a:rPr lang="ja-JP" altLang="en-US" sz="2400" u="sng" dirty="0">
                <a:latin typeface="+mj-ea"/>
              </a:rPr>
              <a:t>終夜睡眠ポリグラフィー１携帯用装置を使用した場合、Ｄ</a:t>
            </a:r>
            <a:r>
              <a:rPr lang="en-US" altLang="ja-JP" sz="2400" u="sng" dirty="0">
                <a:latin typeface="+mj-ea"/>
              </a:rPr>
              <a:t>237 </a:t>
            </a:r>
            <a:r>
              <a:rPr lang="ja-JP" altLang="en-US" sz="2400" u="sng" dirty="0">
                <a:latin typeface="+mj-ea"/>
              </a:rPr>
              <a:t>終夜睡眠ポリグラフィー２多点感圧センサーを有する睡眠評価装置を使用した場合、Ｄ</a:t>
            </a:r>
            <a:r>
              <a:rPr lang="en-US" altLang="ja-JP" sz="2400" u="sng" dirty="0">
                <a:latin typeface="+mj-ea"/>
              </a:rPr>
              <a:t>237 </a:t>
            </a:r>
            <a:r>
              <a:rPr lang="ja-JP" altLang="en-US" sz="2400" u="sng" dirty="0">
                <a:latin typeface="+mj-ea"/>
              </a:rPr>
              <a:t>終夜睡眠ポリグラフィー３１及び２以外の場合、Ｄ</a:t>
            </a:r>
            <a:r>
              <a:rPr lang="en-US" altLang="ja-JP" sz="2400" u="sng" dirty="0">
                <a:latin typeface="+mj-ea"/>
              </a:rPr>
              <a:t>291</a:t>
            </a:r>
            <a:r>
              <a:rPr lang="ja-JP" altLang="en-US" sz="2400" u="sng" dirty="0">
                <a:latin typeface="+mj-ea"/>
              </a:rPr>
              <a:t>－２ 小児食物アレルギー負荷検査、Ｄ</a:t>
            </a:r>
            <a:r>
              <a:rPr lang="en-US" altLang="ja-JP" sz="2400" u="sng" dirty="0">
                <a:latin typeface="+mj-ea"/>
              </a:rPr>
              <a:t>413 </a:t>
            </a:r>
            <a:r>
              <a:rPr lang="ja-JP" altLang="en-US" sz="2400" u="sng" dirty="0">
                <a:latin typeface="+mj-ea"/>
              </a:rPr>
              <a:t>前立腺針生検法</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短期</a:t>
            </a:r>
            <a:r>
              <a:rPr lang="ja-JP" altLang="en-US" sz="3600" dirty="0" smtClean="0">
                <a:solidFill>
                  <a:srgbClr val="FFFF66"/>
                </a:solidFill>
              </a:rPr>
              <a:t>滞在手術基本料</a:t>
            </a:r>
            <a:r>
              <a:rPr lang="ja-JP" altLang="en-US" sz="3600" i="0" dirty="0" smtClean="0">
                <a:solidFill>
                  <a:srgbClr val="FFFF66"/>
                </a:solidFill>
              </a:rPr>
              <a:t>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242091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１ </a:t>
            </a:r>
            <a:r>
              <a:rPr lang="ja-JP" altLang="en-US" sz="2800" dirty="0">
                <a:latin typeface="+mj-ea"/>
              </a:rPr>
              <a:t>総合入院体制加算</a:t>
            </a:r>
            <a:r>
              <a:rPr lang="ja-JP" altLang="en-US" sz="2800" dirty="0" smtClean="0">
                <a:latin typeface="+mj-ea"/>
              </a:rPr>
              <a:t>１　　　○点</a:t>
            </a:r>
            <a:r>
              <a:rPr lang="en-US" altLang="ja-JP" sz="2800" dirty="0">
                <a:latin typeface="+mj-ea"/>
              </a:rPr>
              <a:t>(</a:t>
            </a:r>
            <a:r>
              <a:rPr lang="ja-JP" altLang="en-US" sz="2800" dirty="0">
                <a:latin typeface="+mj-ea"/>
              </a:rPr>
              <a:t>新</a:t>
            </a:r>
            <a:r>
              <a:rPr lang="en-US" altLang="ja-JP" sz="2800" dirty="0" smtClean="0">
                <a:latin typeface="+mj-ea"/>
              </a:rPr>
              <a:t>)</a:t>
            </a:r>
          </a:p>
          <a:p>
            <a:pPr algn="just">
              <a:lnSpc>
                <a:spcPct val="90000"/>
              </a:lnSpc>
              <a:buSzPct val="80000"/>
            </a:pPr>
            <a:r>
              <a:rPr lang="ja-JP" altLang="en-US" sz="2800" dirty="0">
                <a:latin typeface="+mj-ea"/>
              </a:rPr>
              <a:t>施設</a:t>
            </a:r>
            <a:r>
              <a:rPr lang="ja-JP" altLang="en-US" sz="2800" dirty="0" smtClean="0">
                <a:latin typeface="+mj-ea"/>
              </a:rPr>
              <a:t>基準</a:t>
            </a:r>
            <a:endParaRPr lang="en-US" altLang="ja-JP" sz="2800" dirty="0" smtClean="0">
              <a:latin typeface="+mj-ea"/>
            </a:endParaRPr>
          </a:p>
          <a:p>
            <a:pPr lvl="1" algn="just">
              <a:lnSpc>
                <a:spcPct val="90000"/>
              </a:lnSpc>
              <a:buSzPct val="80000"/>
            </a:pPr>
            <a:r>
              <a:rPr lang="ja-JP" altLang="en-US" sz="2400" dirty="0" smtClean="0">
                <a:latin typeface="+mj-ea"/>
              </a:rPr>
              <a:t>全身</a:t>
            </a:r>
            <a:r>
              <a:rPr lang="ja-JP" altLang="en-US" sz="2400" dirty="0">
                <a:latin typeface="+mj-ea"/>
              </a:rPr>
              <a:t>麻酔（手術を実施した場合に限る）の患者数が年</a:t>
            </a:r>
            <a:r>
              <a:rPr lang="en-US" altLang="ja-JP" sz="2400" dirty="0">
                <a:latin typeface="+mj-ea"/>
              </a:rPr>
              <a:t>800</a:t>
            </a:r>
            <a:r>
              <a:rPr lang="ja-JP" altLang="en-US" sz="2400" dirty="0">
                <a:latin typeface="+mj-ea"/>
              </a:rPr>
              <a:t>件以上である。なお、併せて以下のアからカの</a:t>
            </a:r>
            <a:r>
              <a:rPr lang="ja-JP" altLang="en-US" sz="2400" b="1" u="sng" dirty="0">
                <a:latin typeface="+mj-ea"/>
              </a:rPr>
              <a:t>全てを満たす</a:t>
            </a:r>
          </a:p>
          <a:p>
            <a:pPr lvl="2" algn="just">
              <a:lnSpc>
                <a:spcPct val="90000"/>
              </a:lnSpc>
              <a:buSzPct val="80000"/>
            </a:pPr>
            <a:r>
              <a:rPr lang="ja-JP" altLang="en-US" sz="2000" dirty="0">
                <a:latin typeface="+mj-ea"/>
              </a:rPr>
              <a:t>ア 人工心肺を用いた手術 ○件／年以上</a:t>
            </a:r>
          </a:p>
          <a:p>
            <a:pPr lvl="2" algn="just">
              <a:lnSpc>
                <a:spcPct val="90000"/>
              </a:lnSpc>
              <a:buSzPct val="80000"/>
            </a:pPr>
            <a:r>
              <a:rPr lang="ja-JP" altLang="en-US" sz="2000" dirty="0">
                <a:latin typeface="+mj-ea"/>
              </a:rPr>
              <a:t>イ 悪性腫瘍手術○件／年以上</a:t>
            </a:r>
          </a:p>
          <a:p>
            <a:pPr lvl="2" algn="just">
              <a:lnSpc>
                <a:spcPct val="90000"/>
              </a:lnSpc>
              <a:buSzPct val="80000"/>
            </a:pPr>
            <a:r>
              <a:rPr lang="ja-JP" altLang="en-US" sz="2000" dirty="0">
                <a:latin typeface="+mj-ea"/>
              </a:rPr>
              <a:t>ウ 腹腔鏡下手術 ○件／年以上</a:t>
            </a:r>
          </a:p>
          <a:p>
            <a:pPr lvl="2" algn="just">
              <a:lnSpc>
                <a:spcPct val="90000"/>
              </a:lnSpc>
              <a:buSzPct val="80000"/>
            </a:pPr>
            <a:r>
              <a:rPr lang="ja-JP" altLang="en-US" sz="2000" dirty="0">
                <a:latin typeface="+mj-ea"/>
              </a:rPr>
              <a:t>エ 放射線治療（体外照射法） ○件／年以上</a:t>
            </a:r>
          </a:p>
          <a:p>
            <a:pPr lvl="2" algn="just">
              <a:lnSpc>
                <a:spcPct val="90000"/>
              </a:lnSpc>
              <a:buSzPct val="80000"/>
            </a:pPr>
            <a:r>
              <a:rPr lang="ja-JP" altLang="en-US" sz="2000" dirty="0">
                <a:latin typeface="+mj-ea"/>
              </a:rPr>
              <a:t>オ 化学療法 ○件／年以上</a:t>
            </a:r>
          </a:p>
          <a:p>
            <a:pPr lvl="2" algn="just">
              <a:lnSpc>
                <a:spcPct val="90000"/>
              </a:lnSpc>
              <a:buSzPct val="80000"/>
            </a:pPr>
            <a:r>
              <a:rPr lang="ja-JP" altLang="en-US" sz="2000" dirty="0">
                <a:latin typeface="+mj-ea"/>
              </a:rPr>
              <a:t>カ 分娩件数 ○件／年以上</a:t>
            </a:r>
          </a:p>
          <a:p>
            <a:pPr lvl="1" algn="just">
              <a:lnSpc>
                <a:spcPct val="90000"/>
              </a:lnSpc>
              <a:buSzPct val="80000"/>
            </a:pPr>
            <a:r>
              <a:rPr lang="ja-JP" altLang="en-US" sz="2400" b="1" u="sng" dirty="0">
                <a:latin typeface="+mj-ea"/>
              </a:rPr>
              <a:t>救命救急医療（第三次救急医療）として</a:t>
            </a:r>
            <a:r>
              <a:rPr lang="en-US" altLang="ja-JP" sz="2400" dirty="0">
                <a:latin typeface="+mj-ea"/>
              </a:rPr>
              <a:t>24</a:t>
            </a:r>
            <a:r>
              <a:rPr lang="ja-JP" altLang="en-US" sz="2400" dirty="0">
                <a:latin typeface="+mj-ea"/>
              </a:rPr>
              <a:t>時間体制の救急を行っている</a:t>
            </a:r>
          </a:p>
          <a:p>
            <a:pPr lvl="1" algn="just">
              <a:lnSpc>
                <a:spcPct val="90000"/>
              </a:lnSpc>
              <a:buSzPct val="80000"/>
            </a:pPr>
            <a:r>
              <a:rPr lang="ja-JP" altLang="en-US" sz="2400" b="1" u="sng" dirty="0">
                <a:latin typeface="+mj-ea"/>
              </a:rPr>
              <a:t>医療法上の精神病床を有する医療</a:t>
            </a:r>
            <a:r>
              <a:rPr lang="ja-JP" altLang="en-US" sz="2400" b="1" u="sng" dirty="0" smtClean="0">
                <a:latin typeface="+mj-ea"/>
              </a:rPr>
              <a:t>機関</a:t>
            </a:r>
            <a:endParaRPr lang="en-US" altLang="ja-JP" sz="2400" b="1" u="sng" dirty="0" smtClean="0">
              <a:latin typeface="+mj-ea"/>
            </a:endParaRPr>
          </a:p>
          <a:p>
            <a:pPr lvl="2" algn="just">
              <a:lnSpc>
                <a:spcPct val="90000"/>
              </a:lnSpc>
              <a:buSzPct val="80000"/>
            </a:pPr>
            <a:r>
              <a:rPr lang="ja-JP" altLang="en-US" sz="2000" b="1" u="sng" dirty="0">
                <a:latin typeface="+mj-ea"/>
              </a:rPr>
              <a:t>精神病棟入院基本料、精神科救急入院料、精神科急性期治療病棟入院料、精神科救急・合併症入院料、児童・思春期精神科入院医療管理料のいずれかを届け出ており、現に精神疾患患者の入院を受け入れている</a:t>
            </a:r>
          </a:p>
          <a:p>
            <a:pPr lvl="2" algn="just">
              <a:lnSpc>
                <a:spcPct val="90000"/>
              </a:lnSpc>
              <a:buSzPct val="80000"/>
            </a:pPr>
            <a:endParaRPr lang="ja-JP" altLang="en-US" sz="2000"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総合入院体制加算の再編</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918187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１ </a:t>
            </a:r>
            <a:r>
              <a:rPr lang="ja-JP" altLang="en-US" sz="2800" dirty="0">
                <a:latin typeface="+mj-ea"/>
              </a:rPr>
              <a:t>総合入院体制加算</a:t>
            </a:r>
            <a:r>
              <a:rPr lang="ja-JP" altLang="en-US" sz="2800" dirty="0" smtClean="0">
                <a:latin typeface="+mj-ea"/>
              </a:rPr>
              <a:t>１　　　○点</a:t>
            </a:r>
            <a:r>
              <a:rPr lang="en-US" altLang="ja-JP" sz="2800" dirty="0">
                <a:latin typeface="+mj-ea"/>
              </a:rPr>
              <a:t>(</a:t>
            </a:r>
            <a:r>
              <a:rPr lang="ja-JP" altLang="en-US" sz="2800" dirty="0">
                <a:latin typeface="+mj-ea"/>
              </a:rPr>
              <a:t>新</a:t>
            </a:r>
            <a:r>
              <a:rPr lang="en-US" altLang="ja-JP" sz="2800" dirty="0" smtClean="0">
                <a:latin typeface="+mj-ea"/>
              </a:rPr>
              <a:t>)</a:t>
            </a:r>
          </a:p>
          <a:p>
            <a:pPr algn="just">
              <a:lnSpc>
                <a:spcPct val="90000"/>
              </a:lnSpc>
              <a:buSzPct val="80000"/>
            </a:pPr>
            <a:r>
              <a:rPr lang="ja-JP" altLang="en-US" sz="2800" dirty="0">
                <a:latin typeface="+mj-ea"/>
              </a:rPr>
              <a:t>施設</a:t>
            </a:r>
            <a:r>
              <a:rPr lang="ja-JP" altLang="en-US" sz="2800" dirty="0" smtClean="0">
                <a:latin typeface="+mj-ea"/>
              </a:rPr>
              <a:t>基準</a:t>
            </a:r>
            <a:endParaRPr lang="en-US" altLang="ja-JP" sz="2800" dirty="0" smtClean="0">
              <a:latin typeface="+mj-ea"/>
            </a:endParaRPr>
          </a:p>
          <a:p>
            <a:pPr lvl="1" algn="just">
              <a:lnSpc>
                <a:spcPct val="90000"/>
              </a:lnSpc>
              <a:buSzPct val="80000"/>
            </a:pPr>
            <a:r>
              <a:rPr lang="ja-JP" altLang="en-US" sz="2400" b="1" u="sng" dirty="0" smtClean="0">
                <a:latin typeface="+mj-ea"/>
              </a:rPr>
              <a:t>地域</a:t>
            </a:r>
            <a:r>
              <a:rPr lang="ja-JP" altLang="en-US" sz="2400" b="1" u="sng" dirty="0">
                <a:latin typeface="+mj-ea"/>
              </a:rPr>
              <a:t>包括ケア病棟入院料（新規）、地域包括ケア入院医療管理料（新規）および療養病棟入院基本料の届出を行っていない医療機関</a:t>
            </a:r>
          </a:p>
          <a:p>
            <a:pPr lvl="1" algn="just">
              <a:lnSpc>
                <a:spcPct val="90000"/>
              </a:lnSpc>
              <a:buSzPct val="80000"/>
            </a:pPr>
            <a:r>
              <a:rPr lang="ja-JP" altLang="en-US" sz="2400" dirty="0">
                <a:latin typeface="+mj-ea"/>
              </a:rPr>
              <a:t>総合入院体制加算２の要件を全て</a:t>
            </a:r>
            <a:r>
              <a:rPr lang="ja-JP" altLang="en-US" sz="2400" dirty="0" smtClean="0">
                <a:latin typeface="+mj-ea"/>
              </a:rPr>
              <a:t>満たす</a:t>
            </a:r>
            <a:endParaRPr lang="en-US" altLang="ja-JP" sz="2400" dirty="0" smtClean="0">
              <a:latin typeface="+mj-ea"/>
            </a:endParaRPr>
          </a:p>
          <a:p>
            <a:pPr lvl="1" algn="just">
              <a:lnSpc>
                <a:spcPct val="90000"/>
              </a:lnSpc>
              <a:buSzPct val="80000"/>
            </a:pPr>
            <a:endParaRPr lang="ja-JP" altLang="en-US" sz="2400" dirty="0">
              <a:latin typeface="+mj-ea"/>
            </a:endParaRPr>
          </a:p>
          <a:p>
            <a:pPr algn="just">
              <a:lnSpc>
                <a:spcPct val="90000"/>
              </a:lnSpc>
              <a:buSzPct val="80000"/>
            </a:pPr>
            <a:r>
              <a:rPr lang="ja-JP" altLang="en-US" sz="2800" dirty="0" smtClean="0">
                <a:latin typeface="+mj-ea"/>
              </a:rPr>
              <a:t>２ </a:t>
            </a:r>
            <a:r>
              <a:rPr lang="ja-JP" altLang="en-US" sz="2800" dirty="0">
                <a:latin typeface="+mj-ea"/>
              </a:rPr>
              <a:t>総合入院体制加算２</a:t>
            </a:r>
            <a:r>
              <a:rPr lang="en-US" altLang="ja-JP" sz="2800" dirty="0">
                <a:latin typeface="+mj-ea"/>
              </a:rPr>
              <a:t>120</a:t>
            </a:r>
            <a:r>
              <a:rPr lang="ja-JP" altLang="en-US" sz="2800" dirty="0">
                <a:latin typeface="+mj-ea"/>
              </a:rPr>
              <a:t>点（従前の基準）</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dirty="0" smtClean="0">
                <a:latin typeface="+mj-ea"/>
              </a:rPr>
              <a:t>２ </a:t>
            </a:r>
            <a:r>
              <a:rPr lang="ja-JP" altLang="en-US" sz="2400" dirty="0">
                <a:latin typeface="+mj-ea"/>
              </a:rPr>
              <a:t>総合入院体制加算２</a:t>
            </a:r>
          </a:p>
          <a:p>
            <a:pPr lvl="1" algn="just">
              <a:lnSpc>
                <a:spcPct val="90000"/>
              </a:lnSpc>
              <a:buSzPct val="80000"/>
            </a:pPr>
            <a:r>
              <a:rPr lang="ja-JP" altLang="en-US" sz="2400" b="1" u="sng" dirty="0">
                <a:latin typeface="+mj-ea"/>
              </a:rPr>
              <a:t>新規に届け出る際は、地域包括ケア病棟入院料（新規）、地域包括ケア入院医療管理料（新規）および療養病棟入院基本料の届出を行っていない医療</a:t>
            </a:r>
            <a:r>
              <a:rPr lang="ja-JP" altLang="en-US" sz="2400" b="1" u="sng" dirty="0" smtClean="0">
                <a:latin typeface="+mj-ea"/>
              </a:rPr>
              <a:t>機関</a:t>
            </a:r>
            <a:endParaRPr lang="ja-JP" altLang="en-US" sz="2400"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総合入院体制加算の再編</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322242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救急</a:t>
            </a:r>
            <a:r>
              <a:rPr lang="ja-JP" altLang="en-US" sz="2800" dirty="0">
                <a:latin typeface="+mj-ea"/>
              </a:rPr>
              <a:t>医療管理加算</a:t>
            </a:r>
            <a:r>
              <a:rPr lang="ja-JP" altLang="en-US" sz="2800" dirty="0" smtClean="0">
                <a:latin typeface="+mj-ea"/>
              </a:rPr>
              <a:t>１　　　　</a:t>
            </a:r>
            <a:r>
              <a:rPr lang="en-US" altLang="ja-JP" sz="2800" dirty="0" smtClean="0">
                <a:latin typeface="+mj-ea"/>
              </a:rPr>
              <a:t> </a:t>
            </a:r>
            <a:r>
              <a:rPr lang="en-US" altLang="ja-JP" sz="2800" dirty="0">
                <a:latin typeface="+mj-ea"/>
              </a:rPr>
              <a:t>800</a:t>
            </a:r>
            <a:r>
              <a:rPr lang="ja-JP" altLang="en-US" sz="2800" dirty="0">
                <a:latin typeface="+mj-ea"/>
              </a:rPr>
              <a:t>点</a:t>
            </a:r>
          </a:p>
          <a:p>
            <a:pPr algn="just">
              <a:lnSpc>
                <a:spcPct val="90000"/>
              </a:lnSpc>
              <a:buSzPct val="80000"/>
            </a:pPr>
            <a:r>
              <a:rPr lang="ja-JP" altLang="en-US" sz="2800" dirty="0" smtClean="0">
                <a:latin typeface="+mj-ea"/>
              </a:rPr>
              <a:t>救急</a:t>
            </a:r>
            <a:r>
              <a:rPr lang="ja-JP" altLang="en-US" sz="2800" dirty="0">
                <a:latin typeface="+mj-ea"/>
              </a:rPr>
              <a:t>医療管理加算</a:t>
            </a:r>
            <a:r>
              <a:rPr lang="ja-JP" altLang="en-US" sz="2800" dirty="0" smtClean="0">
                <a:latin typeface="+mj-ea"/>
              </a:rPr>
              <a:t>２　　　　　 </a:t>
            </a:r>
            <a:r>
              <a:rPr lang="en-US" altLang="ja-JP" sz="2800" dirty="0" smtClean="0">
                <a:latin typeface="+mj-ea"/>
              </a:rPr>
              <a:t>○</a:t>
            </a:r>
            <a:r>
              <a:rPr lang="ja-JP" altLang="en-US" sz="2800" dirty="0">
                <a:latin typeface="+mj-ea"/>
              </a:rPr>
              <a:t>点</a:t>
            </a:r>
            <a:r>
              <a:rPr lang="en-US" altLang="ja-JP" sz="2800" dirty="0">
                <a:latin typeface="+mj-ea"/>
              </a:rPr>
              <a:t>(</a:t>
            </a:r>
            <a:r>
              <a:rPr lang="ja-JP" altLang="en-US" sz="2800" dirty="0">
                <a:latin typeface="+mj-ea"/>
              </a:rPr>
              <a:t>新</a:t>
            </a:r>
            <a:r>
              <a:rPr lang="en-US" altLang="ja-JP" sz="2800" dirty="0">
                <a:latin typeface="+mj-ea"/>
              </a:rPr>
              <a:t>)</a:t>
            </a: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当該</a:t>
            </a:r>
            <a:r>
              <a:rPr lang="ja-JP" altLang="en-US" sz="2400" dirty="0">
                <a:latin typeface="+mj-ea"/>
              </a:rPr>
              <a:t>加算の対象となる患者は、次に掲げる状態にあって、医師が診察等の結果、緊急に入院が必要であると認めた重症患者をいう。なお、当該加算は、入院時において当該重症患者の状態であれば算定できるものであり、当該加算の算定期間中において継続して重症患者の状態でなくても算定できる。</a:t>
            </a:r>
            <a:r>
              <a:rPr lang="ja-JP" altLang="en-US" sz="2400" b="1" u="sng" dirty="0">
                <a:latin typeface="+mj-ea"/>
              </a:rPr>
              <a:t>ただし、当該加算は入院時に重篤な状態の患者に対して算定するものであり、入院後に悪化の可能性が存在する患者については対象とならない。</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救急医療管理加算の見直し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14105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救急</a:t>
            </a:r>
            <a:r>
              <a:rPr lang="ja-JP" altLang="en-US" sz="2800" dirty="0">
                <a:latin typeface="+mj-ea"/>
              </a:rPr>
              <a:t>医療管理加算１</a:t>
            </a:r>
          </a:p>
          <a:p>
            <a:pPr lvl="1" algn="just">
              <a:lnSpc>
                <a:spcPct val="90000"/>
              </a:lnSpc>
              <a:buSzPct val="80000"/>
            </a:pPr>
            <a:r>
              <a:rPr lang="ja-JP" altLang="en-US" sz="2400" dirty="0">
                <a:latin typeface="+mj-ea"/>
              </a:rPr>
              <a:t>ア 吐血，喀血又は重篤な脱水で全身状態不良の状態</a:t>
            </a:r>
          </a:p>
          <a:p>
            <a:pPr lvl="1" algn="just">
              <a:lnSpc>
                <a:spcPct val="90000"/>
              </a:lnSpc>
              <a:buSzPct val="80000"/>
            </a:pPr>
            <a:r>
              <a:rPr lang="ja-JP" altLang="en-US" sz="2400" dirty="0">
                <a:latin typeface="+mj-ea"/>
              </a:rPr>
              <a:t>イ 意識障害又は昏睡</a:t>
            </a:r>
          </a:p>
          <a:p>
            <a:pPr lvl="1" algn="just">
              <a:lnSpc>
                <a:spcPct val="90000"/>
              </a:lnSpc>
              <a:buSzPct val="80000"/>
            </a:pPr>
            <a:r>
              <a:rPr lang="ja-JP" altLang="en-US" sz="2400" dirty="0">
                <a:latin typeface="+mj-ea"/>
              </a:rPr>
              <a:t>ウ 呼吸不全又は心不全で重篤な状態</a:t>
            </a:r>
          </a:p>
          <a:p>
            <a:pPr lvl="1" algn="just">
              <a:lnSpc>
                <a:spcPct val="90000"/>
              </a:lnSpc>
              <a:buSzPct val="80000"/>
            </a:pPr>
            <a:r>
              <a:rPr lang="ja-JP" altLang="en-US" sz="2400" dirty="0">
                <a:latin typeface="+mj-ea"/>
              </a:rPr>
              <a:t>エ 急性薬物中毒</a:t>
            </a:r>
          </a:p>
          <a:p>
            <a:pPr lvl="1" algn="just">
              <a:lnSpc>
                <a:spcPct val="90000"/>
              </a:lnSpc>
              <a:buSzPct val="80000"/>
            </a:pPr>
            <a:r>
              <a:rPr lang="ja-JP" altLang="en-US" sz="2400" dirty="0">
                <a:latin typeface="+mj-ea"/>
              </a:rPr>
              <a:t>オ ショック</a:t>
            </a:r>
          </a:p>
          <a:p>
            <a:pPr lvl="1" algn="just">
              <a:lnSpc>
                <a:spcPct val="90000"/>
              </a:lnSpc>
              <a:buSzPct val="80000"/>
            </a:pPr>
            <a:r>
              <a:rPr lang="ja-JP" altLang="en-US" sz="2400" dirty="0">
                <a:latin typeface="+mj-ea"/>
              </a:rPr>
              <a:t>カ 重篤な代謝障害（肝不全，腎不全，重症糖尿病等）</a:t>
            </a:r>
          </a:p>
          <a:p>
            <a:pPr lvl="1" algn="just">
              <a:lnSpc>
                <a:spcPct val="90000"/>
              </a:lnSpc>
              <a:buSzPct val="80000"/>
            </a:pPr>
            <a:r>
              <a:rPr lang="ja-JP" altLang="en-US" sz="2400" dirty="0">
                <a:latin typeface="+mj-ea"/>
              </a:rPr>
              <a:t>キ 広範囲熱傷</a:t>
            </a:r>
          </a:p>
          <a:p>
            <a:pPr lvl="1" algn="just">
              <a:lnSpc>
                <a:spcPct val="90000"/>
              </a:lnSpc>
              <a:buSzPct val="80000"/>
            </a:pPr>
            <a:r>
              <a:rPr lang="ja-JP" altLang="en-US" sz="2400" dirty="0">
                <a:latin typeface="+mj-ea"/>
              </a:rPr>
              <a:t>ク 外傷，破傷風等で重篤な状態</a:t>
            </a:r>
          </a:p>
          <a:p>
            <a:pPr lvl="1" algn="just">
              <a:lnSpc>
                <a:spcPct val="90000"/>
              </a:lnSpc>
              <a:buSzPct val="80000"/>
            </a:pPr>
            <a:r>
              <a:rPr lang="ja-JP" altLang="en-US" sz="2400" dirty="0">
                <a:latin typeface="+mj-ea"/>
              </a:rPr>
              <a:t>ケ 緊急手術を必要とする</a:t>
            </a:r>
            <a:r>
              <a:rPr lang="ja-JP" altLang="en-US" sz="2400" dirty="0" smtClean="0">
                <a:latin typeface="+mj-ea"/>
              </a:rPr>
              <a:t>状態</a:t>
            </a:r>
            <a:endParaRPr lang="en-US" altLang="ja-JP" sz="2400" dirty="0" smtClean="0">
              <a:latin typeface="+mj-ea"/>
            </a:endParaRPr>
          </a:p>
          <a:p>
            <a:pPr lvl="1" algn="just">
              <a:lnSpc>
                <a:spcPct val="90000"/>
              </a:lnSpc>
              <a:buSzPct val="80000"/>
            </a:pPr>
            <a:endParaRPr lang="ja-JP" altLang="en-US" sz="2400" dirty="0">
              <a:latin typeface="+mj-ea"/>
            </a:endParaRPr>
          </a:p>
          <a:p>
            <a:pPr algn="just">
              <a:lnSpc>
                <a:spcPct val="90000"/>
              </a:lnSpc>
              <a:buSzPct val="80000"/>
            </a:pPr>
            <a:r>
              <a:rPr lang="ja-JP" altLang="en-US" sz="2800" dirty="0" smtClean="0">
                <a:latin typeface="+mj-ea"/>
              </a:rPr>
              <a:t>救急</a:t>
            </a:r>
            <a:r>
              <a:rPr lang="ja-JP" altLang="en-US" sz="2800" dirty="0">
                <a:latin typeface="+mj-ea"/>
              </a:rPr>
              <a:t>医療管理加算２</a:t>
            </a:r>
          </a:p>
          <a:p>
            <a:pPr lvl="1" algn="just">
              <a:lnSpc>
                <a:spcPct val="90000"/>
              </a:lnSpc>
              <a:buSzPct val="80000"/>
            </a:pPr>
            <a:r>
              <a:rPr lang="ja-JP" altLang="en-US" sz="2400" dirty="0">
                <a:latin typeface="+mj-ea"/>
              </a:rPr>
              <a:t>コ その他，「ア」から「ケ」に準ずるような重篤な状態</a:t>
            </a:r>
          </a:p>
          <a:p>
            <a:pPr lvl="1" algn="just">
              <a:lnSpc>
                <a:spcPct val="90000"/>
              </a:lnSpc>
              <a:buSzPct val="80000"/>
            </a:pPr>
            <a:r>
              <a:rPr lang="ja-JP" altLang="en-US" sz="2400" dirty="0" smtClean="0">
                <a:latin typeface="+mj-ea"/>
              </a:rPr>
              <a:t>年</a:t>
            </a:r>
            <a:r>
              <a:rPr lang="ja-JP" altLang="en-US" sz="2400" dirty="0">
                <a:latin typeface="+mj-ea"/>
              </a:rPr>
              <a:t>に１度、「コ」に該当する患者の概要について報告を行うこと。</a:t>
            </a:r>
            <a:endParaRPr lang="ja-JP" altLang="en-US" sz="2000"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救急医療管理加算の見直し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77802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1000" dirty="0" smtClean="0">
              <a:latin typeface="+mj-ea"/>
              <a:ea typeface="+mj-ea"/>
            </a:endParaRPr>
          </a:p>
          <a:p>
            <a:pPr algn="just" eaLnBrk="1" hangingPunct="1">
              <a:lnSpc>
                <a:spcPct val="90000"/>
              </a:lnSpc>
            </a:pPr>
            <a:r>
              <a:rPr lang="ja-JP" altLang="en-US" sz="2800" dirty="0" smtClean="0">
                <a:latin typeface="+mj-ea"/>
                <a:ea typeface="+mj-ea"/>
              </a:rPr>
              <a:t>診療</a:t>
            </a:r>
            <a:r>
              <a:rPr lang="ja-JP" altLang="en-US" sz="2800" dirty="0">
                <a:latin typeface="+mj-ea"/>
                <a:ea typeface="+mj-ea"/>
              </a:rPr>
              <a:t>報酬本体</a:t>
            </a:r>
            <a:r>
              <a:rPr lang="ja-JP" altLang="en-US" sz="2800" dirty="0" smtClean="0">
                <a:latin typeface="+mj-ea"/>
                <a:ea typeface="+mj-ea"/>
              </a:rPr>
              <a:t>改定率　　＋</a:t>
            </a:r>
            <a:r>
              <a:rPr lang="ja-JP" altLang="en-US" sz="2800" dirty="0">
                <a:latin typeface="+mj-ea"/>
                <a:ea typeface="+mj-ea"/>
              </a:rPr>
              <a:t>０．７３％（＋０．６３％）</a:t>
            </a:r>
          </a:p>
          <a:p>
            <a:pPr lvl="1" algn="just" eaLnBrk="1" hangingPunct="1">
              <a:lnSpc>
                <a:spcPct val="90000"/>
              </a:lnSpc>
            </a:pPr>
            <a:r>
              <a:rPr lang="ja-JP" altLang="en-US" dirty="0">
                <a:latin typeface="+mj-ea"/>
                <a:ea typeface="+mj-ea"/>
              </a:rPr>
              <a:t>各科</a:t>
            </a:r>
            <a:r>
              <a:rPr lang="ja-JP" altLang="en-US" dirty="0" smtClean="0">
                <a:latin typeface="+mj-ea"/>
                <a:ea typeface="+mj-ea"/>
              </a:rPr>
              <a:t>改定率</a:t>
            </a:r>
            <a:endParaRPr lang="en-US" altLang="ja-JP" dirty="0" smtClean="0">
              <a:latin typeface="+mj-ea"/>
              <a:ea typeface="+mj-ea"/>
            </a:endParaRPr>
          </a:p>
          <a:p>
            <a:pPr lvl="2" algn="just" eaLnBrk="1" hangingPunct="1">
              <a:lnSpc>
                <a:spcPct val="90000"/>
              </a:lnSpc>
            </a:pPr>
            <a:r>
              <a:rPr lang="ja-JP" altLang="en-US" sz="2800" dirty="0" smtClean="0">
                <a:latin typeface="+mj-ea"/>
                <a:ea typeface="+mj-ea"/>
              </a:rPr>
              <a:t>医科　＋０．８２％ （</a:t>
            </a:r>
            <a:r>
              <a:rPr lang="ja-JP" altLang="en-US" sz="2800" dirty="0">
                <a:latin typeface="+mj-ea"/>
                <a:ea typeface="+mj-ea"/>
              </a:rPr>
              <a:t>＋０．７１％</a:t>
            </a:r>
            <a:r>
              <a:rPr lang="ja-JP" altLang="en-US" sz="2800" dirty="0" smtClean="0">
                <a:latin typeface="+mj-ea"/>
                <a:ea typeface="+mj-ea"/>
              </a:rPr>
              <a:t>）</a:t>
            </a:r>
            <a:endParaRPr lang="en-US" altLang="ja-JP" sz="2800" dirty="0" smtClean="0">
              <a:latin typeface="+mj-ea"/>
              <a:ea typeface="+mj-ea"/>
            </a:endParaRPr>
          </a:p>
          <a:p>
            <a:pPr lvl="3" algn="just" eaLnBrk="1" hangingPunct="1">
              <a:lnSpc>
                <a:spcPct val="90000"/>
              </a:lnSpc>
            </a:pPr>
            <a:r>
              <a:rPr lang="ja-JP" altLang="en-US" dirty="0" smtClean="0">
                <a:latin typeface="+mj-ea"/>
                <a:ea typeface="+mj-ea"/>
              </a:rPr>
              <a:t>計</a:t>
            </a:r>
            <a:r>
              <a:rPr lang="en-US" altLang="ja-JP" dirty="0" smtClean="0">
                <a:latin typeface="+mj-ea"/>
                <a:ea typeface="+mj-ea"/>
              </a:rPr>
              <a:t>2,200</a:t>
            </a:r>
            <a:r>
              <a:rPr lang="ja-JP" altLang="en-US" dirty="0" smtClean="0">
                <a:latin typeface="+mj-ea"/>
                <a:ea typeface="+mj-ea"/>
              </a:rPr>
              <a:t>億円：診療所</a:t>
            </a:r>
            <a:r>
              <a:rPr lang="en-US" altLang="ja-JP" dirty="0" smtClean="0">
                <a:latin typeface="+mj-ea"/>
                <a:ea typeface="+mj-ea"/>
              </a:rPr>
              <a:t>600</a:t>
            </a:r>
            <a:r>
              <a:rPr lang="ja-JP" altLang="en-US" dirty="0" smtClean="0">
                <a:latin typeface="+mj-ea"/>
                <a:ea typeface="+mj-ea"/>
              </a:rPr>
              <a:t>億円、病院</a:t>
            </a:r>
            <a:r>
              <a:rPr lang="en-US" altLang="ja-JP" dirty="0" smtClean="0">
                <a:latin typeface="+mj-ea"/>
                <a:ea typeface="+mj-ea"/>
              </a:rPr>
              <a:t>1,600</a:t>
            </a:r>
            <a:r>
              <a:rPr lang="ja-JP" altLang="en-US" dirty="0" smtClean="0">
                <a:latin typeface="+mj-ea"/>
                <a:ea typeface="+mj-ea"/>
              </a:rPr>
              <a:t>億円</a:t>
            </a:r>
            <a:endParaRPr lang="ja-JP" altLang="en-US" dirty="0">
              <a:latin typeface="+mj-ea"/>
              <a:ea typeface="+mj-ea"/>
            </a:endParaRPr>
          </a:p>
          <a:p>
            <a:pPr lvl="2" algn="just" eaLnBrk="1" hangingPunct="1">
              <a:lnSpc>
                <a:spcPct val="90000"/>
              </a:lnSpc>
            </a:pPr>
            <a:r>
              <a:rPr lang="ja-JP" altLang="en-US" sz="2800" dirty="0" smtClean="0">
                <a:latin typeface="+mj-ea"/>
                <a:ea typeface="+mj-ea"/>
              </a:rPr>
              <a:t>歯科　＋０．９９％ （</a:t>
            </a:r>
            <a:r>
              <a:rPr lang="ja-JP" altLang="en-US" sz="2800" dirty="0">
                <a:latin typeface="+mj-ea"/>
                <a:ea typeface="+mj-ea"/>
              </a:rPr>
              <a:t>＋０．８７％）</a:t>
            </a:r>
          </a:p>
          <a:p>
            <a:pPr lvl="2" algn="just" eaLnBrk="1" hangingPunct="1">
              <a:lnSpc>
                <a:spcPct val="90000"/>
              </a:lnSpc>
            </a:pPr>
            <a:r>
              <a:rPr lang="ja-JP" altLang="en-US" sz="2800" dirty="0" smtClean="0">
                <a:latin typeface="+mj-ea"/>
                <a:ea typeface="+mj-ea"/>
              </a:rPr>
              <a:t>調剤　＋０．２２％ （</a:t>
            </a:r>
            <a:r>
              <a:rPr lang="ja-JP" altLang="en-US" sz="2800" dirty="0">
                <a:latin typeface="+mj-ea"/>
                <a:ea typeface="+mj-ea"/>
              </a:rPr>
              <a:t>＋０．１８％）</a:t>
            </a:r>
          </a:p>
          <a:p>
            <a:pPr algn="just" eaLnBrk="1" hangingPunct="1">
              <a:lnSpc>
                <a:spcPct val="90000"/>
              </a:lnSpc>
            </a:pPr>
            <a:endParaRPr lang="en-US" altLang="ja-JP" sz="1000" dirty="0" smtClean="0">
              <a:latin typeface="+mj-ea"/>
              <a:ea typeface="+mj-ea"/>
            </a:endParaRPr>
          </a:p>
          <a:p>
            <a:pPr algn="just" eaLnBrk="1" hangingPunct="1">
              <a:lnSpc>
                <a:spcPct val="90000"/>
              </a:lnSpc>
            </a:pPr>
            <a:r>
              <a:rPr lang="ja-JP" altLang="en-US" sz="2800" dirty="0" smtClean="0">
                <a:latin typeface="+mj-ea"/>
                <a:ea typeface="+mj-ea"/>
              </a:rPr>
              <a:t>薬価</a:t>
            </a:r>
            <a:r>
              <a:rPr lang="ja-JP" altLang="en-US" sz="2800" dirty="0">
                <a:latin typeface="+mj-ea"/>
                <a:ea typeface="+mj-ea"/>
              </a:rPr>
              <a:t>改定等改定率▲０．６３％（＋０．７３％）</a:t>
            </a:r>
          </a:p>
          <a:p>
            <a:pPr lvl="1" algn="just" eaLnBrk="1" hangingPunct="1">
              <a:lnSpc>
                <a:spcPct val="90000"/>
              </a:lnSpc>
            </a:pPr>
            <a:r>
              <a:rPr lang="ja-JP" altLang="en-US" dirty="0" smtClean="0">
                <a:latin typeface="+mj-ea"/>
                <a:ea typeface="+mj-ea"/>
              </a:rPr>
              <a:t>　薬価改定　　　▲０．５８％ （</a:t>
            </a:r>
            <a:r>
              <a:rPr lang="ja-JP" altLang="en-US" dirty="0">
                <a:latin typeface="+mj-ea"/>
                <a:ea typeface="+mj-ea"/>
              </a:rPr>
              <a:t>＋０．６４％）</a:t>
            </a:r>
          </a:p>
          <a:p>
            <a:pPr lvl="1" algn="just" eaLnBrk="1" hangingPunct="1">
              <a:lnSpc>
                <a:spcPct val="90000"/>
              </a:lnSpc>
            </a:pPr>
            <a:r>
              <a:rPr lang="ja-JP" altLang="en-US" dirty="0">
                <a:latin typeface="+mj-ea"/>
                <a:ea typeface="+mj-ea"/>
              </a:rPr>
              <a:t>材料価格</a:t>
            </a:r>
            <a:r>
              <a:rPr lang="ja-JP" altLang="en-US" dirty="0" smtClean="0">
                <a:latin typeface="+mj-ea"/>
                <a:ea typeface="+mj-ea"/>
              </a:rPr>
              <a:t>改定　▲０．０５％ （</a:t>
            </a:r>
            <a:r>
              <a:rPr lang="ja-JP" altLang="en-US" dirty="0">
                <a:latin typeface="+mj-ea"/>
                <a:ea typeface="+mj-ea"/>
              </a:rPr>
              <a:t>＋０．０９％</a:t>
            </a:r>
            <a:r>
              <a:rPr lang="ja-JP" altLang="en-US" sz="2400" dirty="0">
                <a:latin typeface="+mj-ea"/>
                <a:ea typeface="+mj-ea"/>
              </a:rPr>
              <a:t>）</a:t>
            </a:r>
          </a:p>
          <a:p>
            <a:pPr algn="just" eaLnBrk="1" hangingPunct="1">
              <a:lnSpc>
                <a:spcPct val="90000"/>
              </a:lnSpc>
            </a:pPr>
            <a:endParaRPr lang="en-US" altLang="ja-JP" sz="800" dirty="0" smtClean="0">
              <a:latin typeface="+mj-ea"/>
              <a:ea typeface="+mj-ea"/>
            </a:endParaRPr>
          </a:p>
          <a:p>
            <a:pPr algn="just" eaLnBrk="1" hangingPunct="1">
              <a:lnSpc>
                <a:spcPct val="90000"/>
              </a:lnSpc>
            </a:pPr>
            <a:r>
              <a:rPr lang="ja-JP" altLang="en-US" sz="2400" dirty="0" smtClean="0">
                <a:latin typeface="+mj-ea"/>
                <a:ea typeface="+mj-ea"/>
              </a:rPr>
              <a:t>別途、後発医</a:t>
            </a:r>
            <a:r>
              <a:rPr lang="ja-JP" altLang="en-US" sz="2400" dirty="0">
                <a:latin typeface="+mj-ea"/>
                <a:ea typeface="+mj-ea"/>
              </a:rPr>
              <a:t>薬品の価格設定の見直し、うがい薬のみの処方の保険適用除外などの措置を講ずる</a:t>
            </a:r>
          </a:p>
          <a:p>
            <a:pPr algn="just" eaLnBrk="1" hangingPunct="1">
              <a:lnSpc>
                <a:spcPct val="90000"/>
              </a:lnSpc>
            </a:pPr>
            <a:r>
              <a:rPr lang="ja-JP" altLang="en-US" sz="2400" dirty="0" smtClean="0">
                <a:latin typeface="+mj-ea"/>
                <a:ea typeface="+mj-ea"/>
              </a:rPr>
              <a:t>（</a:t>
            </a:r>
            <a:r>
              <a:rPr lang="ja-JP" altLang="en-US" sz="2400" dirty="0">
                <a:latin typeface="+mj-ea"/>
                <a:ea typeface="+mj-ea"/>
              </a:rPr>
              <a:t>）内は、消費税率引上げ</a:t>
            </a:r>
            <a:r>
              <a:rPr lang="ja-JP" altLang="en-US" sz="2400" dirty="0" smtClean="0">
                <a:latin typeface="+mj-ea"/>
                <a:ea typeface="+mj-ea"/>
              </a:rPr>
              <a:t>対応分</a:t>
            </a:r>
            <a:endParaRPr lang="en-US" altLang="ja-JP" sz="2400" dirty="0" smtClean="0">
              <a:latin typeface="+mj-ea"/>
              <a:ea typeface="+mj-ea"/>
            </a:endParaRPr>
          </a:p>
          <a:p>
            <a:pPr algn="just" eaLnBrk="1" hangingPunct="1">
              <a:lnSpc>
                <a:spcPct val="90000"/>
              </a:lnSpc>
            </a:pPr>
            <a:r>
              <a:rPr lang="ja-JP" altLang="en-US" sz="2400" dirty="0" smtClean="0">
                <a:latin typeface="+mj-ea"/>
                <a:ea typeface="+mj-ea"/>
              </a:rPr>
              <a:t>別途９０４億円の基金を用意</a:t>
            </a:r>
            <a:endParaRPr lang="en-US" altLang="ja-JP" sz="24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はじめに</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改定率</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99754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超重症児</a:t>
            </a:r>
            <a:r>
              <a:rPr lang="en-US" altLang="ja-JP" sz="2800" dirty="0">
                <a:latin typeface="+mj-ea"/>
              </a:rPr>
              <a:t>(</a:t>
            </a:r>
            <a:r>
              <a:rPr lang="ja-JP" altLang="en-US" sz="2800" dirty="0">
                <a:latin typeface="+mj-ea"/>
              </a:rPr>
              <a:t>者</a:t>
            </a:r>
            <a:r>
              <a:rPr lang="en-US" altLang="ja-JP" sz="2800" dirty="0">
                <a:latin typeface="+mj-ea"/>
              </a:rPr>
              <a:t>)</a:t>
            </a:r>
            <a:r>
              <a:rPr lang="ja-JP" altLang="en-US" sz="2800" dirty="0">
                <a:latin typeface="+mj-ea"/>
              </a:rPr>
              <a:t>・準超重症児</a:t>
            </a:r>
            <a:r>
              <a:rPr lang="en-US" altLang="ja-JP" sz="2800" dirty="0">
                <a:latin typeface="+mj-ea"/>
              </a:rPr>
              <a:t>(</a:t>
            </a:r>
            <a:r>
              <a:rPr lang="ja-JP" altLang="en-US" sz="2800" dirty="0">
                <a:latin typeface="+mj-ea"/>
              </a:rPr>
              <a:t>者</a:t>
            </a:r>
            <a:r>
              <a:rPr lang="en-US" altLang="ja-JP" sz="2800" dirty="0">
                <a:latin typeface="+mj-ea"/>
              </a:rPr>
              <a:t>)</a:t>
            </a:r>
            <a:r>
              <a:rPr lang="ja-JP" altLang="en-US" sz="2800" dirty="0">
                <a:latin typeface="+mj-ea"/>
              </a:rPr>
              <a:t>入院診療加算</a:t>
            </a:r>
          </a:p>
          <a:p>
            <a:pPr algn="just">
              <a:lnSpc>
                <a:spcPct val="90000"/>
              </a:lnSpc>
              <a:buSzPct val="80000"/>
            </a:pPr>
            <a:r>
              <a:rPr lang="ja-JP" altLang="en-US" sz="2800" dirty="0">
                <a:latin typeface="+mj-ea"/>
              </a:rPr>
              <a:t>算定要件</a:t>
            </a:r>
          </a:p>
          <a:p>
            <a:pPr lvl="1" algn="just">
              <a:lnSpc>
                <a:spcPct val="90000"/>
              </a:lnSpc>
              <a:buSzPct val="80000"/>
            </a:pPr>
            <a:r>
              <a:rPr lang="ja-JP" altLang="en-US" sz="2400" dirty="0">
                <a:latin typeface="+mj-ea"/>
              </a:rPr>
              <a:t>出生時、乳幼児期又は小児期等の</a:t>
            </a:r>
            <a:r>
              <a:rPr lang="en-US" altLang="ja-JP" sz="2400" dirty="0">
                <a:latin typeface="+mj-ea"/>
              </a:rPr>
              <a:t>15</a:t>
            </a:r>
            <a:r>
              <a:rPr lang="ja-JP" altLang="en-US" sz="2400" dirty="0">
                <a:latin typeface="+mj-ea"/>
              </a:rPr>
              <a:t>歳までに障害を受けた児（者）で、当該障害に起因して超重症児（者）又は準超重症児（者）の判定基準を満たしている児（者）に対し算定</a:t>
            </a:r>
          </a:p>
          <a:p>
            <a:pPr lvl="1" algn="just">
              <a:lnSpc>
                <a:spcPct val="90000"/>
              </a:lnSpc>
              <a:buSzPct val="80000"/>
            </a:pPr>
            <a:r>
              <a:rPr lang="ja-JP" altLang="en-US" sz="2400" dirty="0">
                <a:latin typeface="+mj-ea"/>
              </a:rPr>
              <a:t>上記以外の場合であって、（削除）重度の肢体不自由児（者）（脳卒中の後遺症の患者及び認知症の患者は除く）、脊髄損傷等の重度障害者（脳卒中の後遺症の患者及び認知症の患者は除く）、重度の意識障害者（脳卒中の後遺症の患者及び認知症の患者については、平成</a:t>
            </a:r>
            <a:r>
              <a:rPr lang="en-US" altLang="ja-JP" sz="2400" dirty="0">
                <a:latin typeface="+mj-ea"/>
              </a:rPr>
              <a:t>24</a:t>
            </a:r>
            <a:r>
              <a:rPr lang="ja-JP" altLang="en-US" sz="2400" dirty="0">
                <a:latin typeface="+mj-ea"/>
              </a:rPr>
              <a:t>年３月</a:t>
            </a:r>
            <a:r>
              <a:rPr lang="en-US" altLang="ja-JP" sz="2400" dirty="0">
                <a:latin typeface="+mj-ea"/>
              </a:rPr>
              <a:t>31</a:t>
            </a:r>
            <a:r>
              <a:rPr lang="ja-JP" altLang="en-US" sz="2400" dirty="0">
                <a:latin typeface="+mj-ea"/>
              </a:rPr>
              <a:t>日時点で</a:t>
            </a:r>
            <a:r>
              <a:rPr lang="en-US" altLang="ja-JP" sz="2400" dirty="0">
                <a:latin typeface="+mj-ea"/>
              </a:rPr>
              <a:t>30</a:t>
            </a:r>
            <a:r>
              <a:rPr lang="ja-JP" altLang="en-US" sz="2400" dirty="0">
                <a:latin typeface="+mj-ea"/>
              </a:rPr>
              <a:t>日以上継続して当該加算を算定している患者に限る）、筋ジストロフィー患者又は神経難病患者等については、の基準を満たしていれば、当面の間、当該加算を算定できる</a:t>
            </a:r>
          </a:p>
          <a:p>
            <a:pPr lvl="1" algn="just">
              <a:lnSpc>
                <a:spcPct val="90000"/>
              </a:lnSpc>
              <a:buSzPct val="80000"/>
            </a:pPr>
            <a:r>
              <a:rPr lang="ja-JP" altLang="en-US" sz="2400" dirty="0">
                <a:latin typeface="+mj-ea"/>
              </a:rPr>
              <a:t>当該加算は、一般病棟の患者</a:t>
            </a:r>
            <a:r>
              <a:rPr lang="en-US" altLang="ja-JP" sz="2400" dirty="0">
                <a:latin typeface="+mj-ea"/>
              </a:rPr>
              <a:t>(</a:t>
            </a:r>
            <a:r>
              <a:rPr lang="ja-JP" altLang="en-US" sz="2400" dirty="0">
                <a:latin typeface="+mj-ea"/>
              </a:rPr>
              <a:t>障害者施設等入院基本料、特殊疾患病棟入院料、特殊疾患入院医療管理料を算定する患者を除く</a:t>
            </a:r>
            <a:r>
              <a:rPr lang="en-US" altLang="ja-JP" sz="2400" dirty="0">
                <a:latin typeface="+mj-ea"/>
              </a:rPr>
              <a:t>)</a:t>
            </a:r>
            <a:r>
              <a:rPr lang="ja-JP" altLang="en-US" sz="2000" dirty="0">
                <a:latin typeface="+mj-ea"/>
              </a:rPr>
              <a:t>においては、入院した日から起算して○日を限度として算定する（適用は平成○年○月○日から）</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療養病棟での超重症者等の受入促進</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769198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endParaRPr lang="ja-JP" altLang="en-US" sz="2800" dirty="0">
              <a:latin typeface="+mj-ea"/>
            </a:endParaRPr>
          </a:p>
          <a:p>
            <a:pPr algn="just">
              <a:lnSpc>
                <a:spcPct val="90000"/>
              </a:lnSpc>
              <a:buSzPct val="80000"/>
            </a:pPr>
            <a:r>
              <a:rPr lang="en-US" altLang="ja-JP" sz="2800" dirty="0">
                <a:latin typeface="+mj-ea"/>
              </a:rPr>
              <a:t>(</a:t>
            </a:r>
            <a:r>
              <a:rPr lang="ja-JP" altLang="en-US" sz="2800" dirty="0">
                <a:latin typeface="+mj-ea"/>
              </a:rPr>
              <a:t>新</a:t>
            </a:r>
            <a:r>
              <a:rPr lang="en-US" altLang="ja-JP" sz="2800" dirty="0">
                <a:latin typeface="+mj-ea"/>
              </a:rPr>
              <a:t>) </a:t>
            </a:r>
            <a:r>
              <a:rPr lang="ja-JP" altLang="en-US" sz="2800" dirty="0">
                <a:latin typeface="+mj-ea"/>
              </a:rPr>
              <a:t>在宅復帰機能強化加算 ○点（１日につき）</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dirty="0">
                <a:latin typeface="+mj-ea"/>
              </a:rPr>
              <a:t>療養病棟入院基本料１の届出</a:t>
            </a:r>
          </a:p>
          <a:p>
            <a:pPr lvl="1" algn="just">
              <a:lnSpc>
                <a:spcPct val="90000"/>
              </a:lnSpc>
              <a:buSzPct val="80000"/>
            </a:pPr>
            <a:r>
              <a:rPr lang="ja-JP" altLang="en-US" sz="2400" dirty="0">
                <a:latin typeface="+mj-ea"/>
              </a:rPr>
              <a:t>在宅に退院した患者</a:t>
            </a:r>
            <a:r>
              <a:rPr lang="en-US" altLang="ja-JP" sz="2400" dirty="0">
                <a:latin typeface="+mj-ea"/>
              </a:rPr>
              <a:t>(</a:t>
            </a:r>
            <a:r>
              <a:rPr lang="ja-JP" altLang="en-US" sz="2400" dirty="0">
                <a:latin typeface="+mj-ea"/>
              </a:rPr>
              <a:t>１か月以上入院していた患者に限る</a:t>
            </a:r>
            <a:r>
              <a:rPr lang="en-US" altLang="ja-JP" sz="2400" dirty="0">
                <a:latin typeface="+mj-ea"/>
              </a:rPr>
              <a:t>)</a:t>
            </a:r>
            <a:r>
              <a:rPr lang="ja-JP" altLang="en-US" sz="2400" dirty="0">
                <a:latin typeface="+mj-ea"/>
              </a:rPr>
              <a:t>が○％以上</a:t>
            </a:r>
          </a:p>
          <a:p>
            <a:pPr lvl="1" algn="just">
              <a:lnSpc>
                <a:spcPct val="90000"/>
              </a:lnSpc>
              <a:buSzPct val="80000"/>
            </a:pPr>
            <a:r>
              <a:rPr lang="ja-JP" altLang="en-US" sz="2400" dirty="0">
                <a:latin typeface="+mj-ea"/>
              </a:rPr>
              <a:t>退院患者の在宅生活が○月以上</a:t>
            </a:r>
            <a:r>
              <a:rPr lang="en-US" altLang="ja-JP" sz="2400" dirty="0">
                <a:latin typeface="+mj-ea"/>
              </a:rPr>
              <a:t>(</a:t>
            </a:r>
            <a:r>
              <a:rPr lang="ja-JP" altLang="en-US" sz="2400" dirty="0">
                <a:latin typeface="+mj-ea"/>
              </a:rPr>
              <a:t>医療区分○の患者については○日以上</a:t>
            </a:r>
            <a:r>
              <a:rPr lang="en-US" altLang="ja-JP" sz="2400" dirty="0">
                <a:latin typeface="+mj-ea"/>
              </a:rPr>
              <a:t>)</a:t>
            </a:r>
            <a:r>
              <a:rPr lang="ja-JP" altLang="en-US" sz="2400" dirty="0">
                <a:latin typeface="+mj-ea"/>
              </a:rPr>
              <a:t>継続することを確認</a:t>
            </a:r>
          </a:p>
          <a:p>
            <a:pPr lvl="1" algn="just">
              <a:lnSpc>
                <a:spcPct val="90000"/>
              </a:lnSpc>
              <a:buSzPct val="80000"/>
            </a:pPr>
            <a:r>
              <a:rPr lang="ja-JP" altLang="en-US" sz="2400" dirty="0">
                <a:latin typeface="+mj-ea"/>
              </a:rPr>
              <a:t>病床回転率が○％以上</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療養病棟での在宅復帰率の評価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821373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亜急性期</a:t>
            </a:r>
            <a:r>
              <a:rPr lang="ja-JP" altLang="en-US" sz="2800" dirty="0">
                <a:latin typeface="+mj-ea"/>
              </a:rPr>
              <a:t>入院医療管理料は平成○年○月○日をもって廃止</a:t>
            </a:r>
          </a:p>
          <a:p>
            <a:pPr algn="just">
              <a:lnSpc>
                <a:spcPct val="90000"/>
              </a:lnSpc>
              <a:buSzPct val="80000"/>
            </a:pPr>
            <a:endParaRPr lang="ja-JP" altLang="en-US" sz="2800" dirty="0">
              <a:latin typeface="+mj-ea"/>
            </a:endParaRP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地域包括ケア病棟入院料１ </a:t>
            </a:r>
            <a:r>
              <a:rPr lang="ja-JP" altLang="en-US" sz="2400" dirty="0" smtClean="0">
                <a:latin typeface="+mj-ea"/>
              </a:rPr>
              <a:t>　　　　　　○点</a:t>
            </a:r>
            <a:r>
              <a:rPr lang="en-US" altLang="ja-JP" sz="2400" dirty="0">
                <a:latin typeface="+mj-ea"/>
              </a:rPr>
              <a:t>(1</a:t>
            </a:r>
            <a:r>
              <a:rPr lang="ja-JP" altLang="en-US" sz="2400" dirty="0">
                <a:latin typeface="+mj-ea"/>
              </a:rPr>
              <a:t>日につき</a:t>
            </a:r>
            <a:r>
              <a:rPr lang="en-US" altLang="ja-JP" sz="2400" dirty="0">
                <a:latin typeface="+mj-ea"/>
              </a:rPr>
              <a:t>)</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地域包括ケア入院医療管理料</a:t>
            </a:r>
            <a:r>
              <a:rPr lang="ja-JP" altLang="en-US" sz="2400" dirty="0" smtClean="0">
                <a:latin typeface="+mj-ea"/>
              </a:rPr>
              <a:t>１　　　 </a:t>
            </a:r>
            <a:r>
              <a:rPr lang="ja-JP" altLang="en-US" sz="2400" dirty="0">
                <a:latin typeface="+mj-ea"/>
              </a:rPr>
              <a:t>○点</a:t>
            </a:r>
            <a:r>
              <a:rPr lang="en-US" altLang="ja-JP" sz="2400" dirty="0">
                <a:latin typeface="+mj-ea"/>
              </a:rPr>
              <a:t>(1</a:t>
            </a:r>
            <a:r>
              <a:rPr lang="ja-JP" altLang="en-US" sz="2400" dirty="0">
                <a:latin typeface="+mj-ea"/>
              </a:rPr>
              <a:t>日につき</a:t>
            </a:r>
            <a:r>
              <a:rPr lang="en-US" altLang="ja-JP" sz="2400" dirty="0">
                <a:latin typeface="+mj-ea"/>
              </a:rPr>
              <a:t>)</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地域包括ケア病棟入院料２ </a:t>
            </a:r>
            <a:r>
              <a:rPr lang="ja-JP" altLang="en-US" sz="2400" dirty="0" smtClean="0">
                <a:latin typeface="+mj-ea"/>
              </a:rPr>
              <a:t>　　　　　　○点</a:t>
            </a:r>
            <a:r>
              <a:rPr lang="en-US" altLang="ja-JP" sz="2400" dirty="0">
                <a:latin typeface="+mj-ea"/>
              </a:rPr>
              <a:t>(1</a:t>
            </a:r>
            <a:r>
              <a:rPr lang="ja-JP" altLang="en-US" sz="2400" dirty="0">
                <a:latin typeface="+mj-ea"/>
              </a:rPr>
              <a:t>日につき</a:t>
            </a:r>
            <a:r>
              <a:rPr lang="en-US" altLang="ja-JP" sz="2400" dirty="0">
                <a:latin typeface="+mj-ea"/>
              </a:rPr>
              <a:t>)</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地域包括ケア入院医療管理料２ </a:t>
            </a:r>
            <a:r>
              <a:rPr lang="ja-JP" altLang="en-US" sz="2400" dirty="0" smtClean="0">
                <a:latin typeface="+mj-ea"/>
              </a:rPr>
              <a:t>　　　○点</a:t>
            </a:r>
            <a:r>
              <a:rPr lang="en-US" altLang="ja-JP" sz="2400" dirty="0">
                <a:latin typeface="+mj-ea"/>
              </a:rPr>
              <a:t>(1</a:t>
            </a:r>
            <a:r>
              <a:rPr lang="ja-JP" altLang="en-US" sz="2400" dirty="0">
                <a:latin typeface="+mj-ea"/>
              </a:rPr>
              <a:t>日につき</a:t>
            </a:r>
            <a:r>
              <a:rPr lang="en-US" altLang="ja-JP" sz="2400" dirty="0">
                <a:latin typeface="+mj-ea"/>
              </a:rPr>
              <a:t>)</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看護職員配置加算 </a:t>
            </a:r>
            <a:r>
              <a:rPr lang="ja-JP" altLang="en-US" sz="2400" dirty="0" smtClean="0">
                <a:latin typeface="+mj-ea"/>
              </a:rPr>
              <a:t>　　　　　　　　　　　 ○点</a:t>
            </a:r>
            <a:r>
              <a:rPr lang="en-US" altLang="ja-JP" sz="2400" dirty="0">
                <a:latin typeface="+mj-ea"/>
              </a:rPr>
              <a:t>(1</a:t>
            </a:r>
            <a:r>
              <a:rPr lang="ja-JP" altLang="en-US" sz="2400" dirty="0">
                <a:latin typeface="+mj-ea"/>
              </a:rPr>
              <a:t>日につき</a:t>
            </a:r>
            <a:r>
              <a:rPr lang="en-US" altLang="ja-JP" sz="2400" dirty="0">
                <a:latin typeface="+mj-ea"/>
              </a:rPr>
              <a:t>)</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看護補助者配置加算 </a:t>
            </a:r>
            <a:r>
              <a:rPr lang="ja-JP" altLang="en-US" sz="2400" dirty="0" smtClean="0">
                <a:latin typeface="+mj-ea"/>
              </a:rPr>
              <a:t>　　　　　　　　　　○点</a:t>
            </a:r>
            <a:r>
              <a:rPr lang="en-US" altLang="ja-JP" sz="2400" dirty="0">
                <a:latin typeface="+mj-ea"/>
              </a:rPr>
              <a:t>(1</a:t>
            </a:r>
            <a:r>
              <a:rPr lang="ja-JP" altLang="en-US" sz="2400" dirty="0">
                <a:latin typeface="+mj-ea"/>
              </a:rPr>
              <a:t>日につき</a:t>
            </a:r>
            <a:r>
              <a:rPr lang="en-US" altLang="ja-JP" sz="2400" dirty="0">
                <a:latin typeface="+mj-ea"/>
              </a:rPr>
              <a:t>)</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救急・在宅等支援病床初期</a:t>
            </a:r>
            <a:r>
              <a:rPr lang="ja-JP" altLang="en-US" sz="2400" dirty="0" smtClean="0">
                <a:latin typeface="+mj-ea"/>
              </a:rPr>
              <a:t>加算</a:t>
            </a:r>
            <a:endParaRPr lang="en-US" altLang="ja-JP" sz="2400" dirty="0" smtClean="0">
              <a:latin typeface="+mj-ea"/>
            </a:endParaRPr>
          </a:p>
          <a:p>
            <a:pPr marL="457200" lvl="1" indent="0" algn="just">
              <a:lnSpc>
                <a:spcPct val="90000"/>
              </a:lnSpc>
              <a:buSzPct val="80000"/>
              <a:buNone/>
            </a:pPr>
            <a:r>
              <a:rPr lang="ja-JP" altLang="en-US" sz="2400" dirty="0">
                <a:latin typeface="+mj-ea"/>
              </a:rPr>
              <a:t>　</a:t>
            </a:r>
            <a:r>
              <a:rPr lang="ja-JP" altLang="en-US" sz="2400" dirty="0" smtClean="0">
                <a:latin typeface="+mj-ea"/>
              </a:rPr>
              <a:t>　　　　　　　　　　　　　　　　　　　　 ○点</a:t>
            </a:r>
            <a:r>
              <a:rPr lang="en-US" altLang="ja-JP" sz="2400" dirty="0">
                <a:latin typeface="+mj-ea"/>
              </a:rPr>
              <a:t>(</a:t>
            </a:r>
            <a:r>
              <a:rPr lang="ja-JP" altLang="en-US" sz="2400" dirty="0">
                <a:latin typeface="+mj-ea"/>
              </a:rPr>
              <a:t>１日につき・</a:t>
            </a:r>
            <a:r>
              <a:rPr lang="en-US" altLang="ja-JP" sz="2400" dirty="0">
                <a:latin typeface="+mj-ea"/>
              </a:rPr>
              <a:t>14</a:t>
            </a:r>
            <a:r>
              <a:rPr lang="ja-JP" altLang="en-US" sz="2400" dirty="0">
                <a:latin typeface="+mj-ea"/>
              </a:rPr>
              <a:t>日まで</a:t>
            </a:r>
            <a:r>
              <a:rPr lang="en-US" altLang="ja-JP" sz="2400" dirty="0" smtClean="0">
                <a:latin typeface="+mj-ea"/>
              </a:rPr>
              <a:t>)</a:t>
            </a:r>
            <a:endParaRPr lang="en-US" altLang="ja-JP"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急性期後・回復期を担う病床の充実</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380968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a:t>
            </a:r>
            <a:r>
              <a:rPr lang="ja-JP" altLang="en-US" sz="2800" dirty="0">
                <a:latin typeface="+mj-ea"/>
              </a:rPr>
              <a:t>要件</a:t>
            </a:r>
          </a:p>
          <a:p>
            <a:pPr lvl="1" algn="just">
              <a:lnSpc>
                <a:spcPct val="90000"/>
              </a:lnSpc>
              <a:buSzPct val="80000"/>
            </a:pPr>
            <a:r>
              <a:rPr lang="ja-JP" altLang="en-US" sz="2400" dirty="0">
                <a:latin typeface="+mj-ea"/>
              </a:rPr>
              <a:t>○日を限度として算定</a:t>
            </a:r>
          </a:p>
          <a:p>
            <a:pPr lvl="1" algn="just">
              <a:lnSpc>
                <a:spcPct val="90000"/>
              </a:lnSpc>
              <a:buSzPct val="80000"/>
            </a:pPr>
            <a:r>
              <a:rPr lang="ja-JP" altLang="en-US" sz="2400" dirty="0">
                <a:latin typeface="+mj-ea"/>
              </a:rPr>
              <a:t>地域包括ケア入院医療管理料について、自院で直前に</a:t>
            </a:r>
            <a:r>
              <a:rPr lang="en-US" altLang="ja-JP" sz="2400" dirty="0">
                <a:latin typeface="+mj-ea"/>
              </a:rPr>
              <a:t>DPC/PDPS</a:t>
            </a:r>
            <a:r>
              <a:rPr lang="ja-JP" altLang="en-US" sz="2400" dirty="0">
                <a:latin typeface="+mj-ea"/>
              </a:rPr>
              <a:t>で算定していた患者が転床した場合は、特定入院期間中は引き続き</a:t>
            </a:r>
            <a:r>
              <a:rPr lang="en-US" altLang="ja-JP" sz="2400" dirty="0">
                <a:latin typeface="+mj-ea"/>
              </a:rPr>
              <a:t>DPC/PDPS</a:t>
            </a:r>
            <a:r>
              <a:rPr lang="ja-JP" altLang="en-US" sz="2400" dirty="0">
                <a:latin typeface="+mj-ea"/>
              </a:rPr>
              <a:t>で算定</a:t>
            </a:r>
          </a:p>
          <a:p>
            <a:pPr algn="just">
              <a:lnSpc>
                <a:spcPct val="90000"/>
              </a:lnSpc>
              <a:buSzPct val="80000"/>
            </a:pPr>
            <a:r>
              <a:rPr lang="ja-JP" altLang="en-US" sz="2800" dirty="0">
                <a:latin typeface="+mj-ea"/>
              </a:rPr>
              <a:t>施設基準</a:t>
            </a:r>
          </a:p>
          <a:p>
            <a:pPr algn="just">
              <a:lnSpc>
                <a:spcPct val="90000"/>
              </a:lnSpc>
              <a:buSzPct val="80000"/>
            </a:pPr>
            <a:r>
              <a:rPr lang="ja-JP" altLang="en-US" sz="2800" dirty="0">
                <a:latin typeface="+mj-ea"/>
              </a:rPr>
              <a:t>地域包括ケア病棟入院料（入院医療管理料を含む）１及び２</a:t>
            </a:r>
          </a:p>
          <a:p>
            <a:pPr lvl="1" algn="just">
              <a:lnSpc>
                <a:spcPct val="90000"/>
              </a:lnSpc>
              <a:buSzPct val="80000"/>
            </a:pPr>
            <a:r>
              <a:rPr lang="ja-JP" altLang="en-US" sz="2400" dirty="0">
                <a:latin typeface="+mj-ea"/>
              </a:rPr>
              <a:t>疾患別リハビリテーション又はがん患者リハビリテーションの届出</a:t>
            </a:r>
          </a:p>
          <a:p>
            <a:pPr lvl="1" algn="just">
              <a:lnSpc>
                <a:spcPct val="90000"/>
              </a:lnSpc>
              <a:buSzPct val="80000"/>
            </a:pPr>
            <a:r>
              <a:rPr lang="ja-JP" altLang="en-US" sz="2400" dirty="0">
                <a:latin typeface="+mj-ea"/>
              </a:rPr>
              <a:t>入院医療管理料は病室単位の評価とし、届出は許可病床○床未満の医療機関で○病棟に限る</a:t>
            </a:r>
          </a:p>
          <a:p>
            <a:pPr lvl="1" algn="just">
              <a:lnSpc>
                <a:spcPct val="90000"/>
              </a:lnSpc>
              <a:buSzPct val="80000"/>
            </a:pPr>
            <a:r>
              <a:rPr lang="ja-JP" altLang="en-US" sz="2400" dirty="0">
                <a:latin typeface="+mj-ea"/>
              </a:rPr>
              <a:t>療養病床については、○病棟に限り届出可</a:t>
            </a:r>
          </a:p>
          <a:p>
            <a:pPr lvl="1" algn="just">
              <a:lnSpc>
                <a:spcPct val="90000"/>
              </a:lnSpc>
              <a:buSzPct val="80000"/>
            </a:pPr>
            <a:r>
              <a:rPr lang="ja-JP" altLang="en-US" sz="2400" dirty="0">
                <a:latin typeface="+mj-ea"/>
              </a:rPr>
              <a:t>許可病床○床未満の医療機関は、入院基本料の届出がなく地域包括ケア病棟入院料のみの届出であっても</a:t>
            </a:r>
            <a:r>
              <a:rPr lang="ja-JP" altLang="en-US" sz="2400" dirty="0" smtClean="0">
                <a:latin typeface="+mj-ea"/>
              </a:rPr>
              <a:t>差し支えない</a:t>
            </a:r>
            <a:endParaRPr lang="ja-JP" altLang="en-US" sz="20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急性期後・回復期を担う病床の充実</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828411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施設</a:t>
            </a:r>
            <a:r>
              <a:rPr lang="ja-JP" altLang="en-US" sz="2800" dirty="0">
                <a:latin typeface="+mj-ea"/>
              </a:rPr>
              <a:t>基準</a:t>
            </a:r>
          </a:p>
          <a:p>
            <a:pPr algn="just">
              <a:lnSpc>
                <a:spcPct val="90000"/>
              </a:lnSpc>
              <a:buSzPct val="80000"/>
            </a:pPr>
            <a:r>
              <a:rPr lang="ja-JP" altLang="en-US" sz="2800" dirty="0">
                <a:latin typeface="+mj-ea"/>
              </a:rPr>
              <a:t>地域包括ケア病棟入院料（入院医療管理料を含む）１及び２</a:t>
            </a:r>
          </a:p>
          <a:p>
            <a:pPr lvl="1" algn="just">
              <a:lnSpc>
                <a:spcPct val="90000"/>
              </a:lnSpc>
              <a:buSzPct val="80000"/>
            </a:pPr>
            <a:r>
              <a:rPr lang="ja-JP" altLang="en-US" sz="2400" dirty="0" smtClean="0">
                <a:latin typeface="+mj-ea"/>
              </a:rPr>
              <a:t>平成</a:t>
            </a:r>
            <a:r>
              <a:rPr lang="ja-JP" altLang="en-US" sz="2400" dirty="0">
                <a:latin typeface="+mj-ea"/>
              </a:rPr>
              <a:t>○年○月○日に</a:t>
            </a:r>
            <a:r>
              <a:rPr lang="en-US" altLang="ja-JP" sz="2400" dirty="0">
                <a:latin typeface="+mj-ea"/>
              </a:rPr>
              <a:t>10</a:t>
            </a:r>
            <a:r>
              <a:rPr lang="ja-JP" altLang="en-US" sz="2400" dirty="0">
                <a:latin typeface="+mj-ea"/>
              </a:rPr>
              <a:t>対１、</a:t>
            </a:r>
            <a:r>
              <a:rPr lang="en-US" altLang="ja-JP" sz="2400" dirty="0">
                <a:latin typeface="+mj-ea"/>
              </a:rPr>
              <a:t>13</a:t>
            </a:r>
            <a:r>
              <a:rPr lang="ja-JP" altLang="en-US" sz="2400" dirty="0">
                <a:latin typeface="+mj-ea"/>
              </a:rPr>
              <a:t>対１、</a:t>
            </a:r>
            <a:r>
              <a:rPr lang="en-US" altLang="ja-JP" sz="2400" dirty="0">
                <a:latin typeface="+mj-ea"/>
              </a:rPr>
              <a:t>15</a:t>
            </a:r>
            <a:r>
              <a:rPr lang="ja-JP" altLang="en-US" sz="2400" dirty="0">
                <a:latin typeface="+mj-ea"/>
              </a:rPr>
              <a:t>対１入院基本料を届け出ている病院は地域包括ケア病棟入院料を届け出ている期間中、７対１入院基本料の届出不可</a:t>
            </a:r>
          </a:p>
          <a:p>
            <a:pPr lvl="1" algn="just">
              <a:lnSpc>
                <a:spcPct val="90000"/>
              </a:lnSpc>
              <a:buSzPct val="80000"/>
            </a:pPr>
            <a:r>
              <a:rPr lang="ja-JP" altLang="en-US" sz="2400" dirty="0">
                <a:latin typeface="+mj-ea"/>
              </a:rPr>
              <a:t>看護職員○対１以上、専従の常勤理学療法士、常勤作業療法士又は常勤言語聴覚士○名以上及び専任の在宅復帰支援担当者○人以上を配置</a:t>
            </a:r>
          </a:p>
          <a:p>
            <a:pPr lvl="1" algn="just">
              <a:lnSpc>
                <a:spcPct val="90000"/>
              </a:lnSpc>
              <a:buSzPct val="80000"/>
            </a:pPr>
            <a:r>
              <a:rPr lang="ja-JP" altLang="en-US" sz="2400" dirty="0">
                <a:latin typeface="+mj-ea"/>
              </a:rPr>
              <a:t>一般病棟用の重症度、医療・看護必要度Ａ項目○点以上の患者を○％以上入院させて</a:t>
            </a:r>
            <a:r>
              <a:rPr lang="ja-JP" altLang="en-US" sz="2400" dirty="0" smtClean="0">
                <a:latin typeface="+mj-ea"/>
              </a:rPr>
              <a:t>いる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急性期後・回復期を担う病床の充実</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67470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施設</a:t>
            </a:r>
            <a:r>
              <a:rPr lang="ja-JP" altLang="en-US" sz="2800" dirty="0">
                <a:latin typeface="+mj-ea"/>
              </a:rPr>
              <a:t>基準</a:t>
            </a:r>
          </a:p>
          <a:p>
            <a:pPr algn="just">
              <a:lnSpc>
                <a:spcPct val="90000"/>
              </a:lnSpc>
              <a:buSzPct val="80000"/>
            </a:pPr>
            <a:r>
              <a:rPr lang="ja-JP" altLang="en-US" sz="2800" dirty="0">
                <a:latin typeface="+mj-ea"/>
              </a:rPr>
              <a:t>地域包括ケア病棟入院料（入院医療管理料を含む）１及び２</a:t>
            </a:r>
          </a:p>
          <a:p>
            <a:pPr lvl="1" algn="just">
              <a:lnSpc>
                <a:spcPct val="90000"/>
              </a:lnSpc>
              <a:buSzPct val="80000"/>
            </a:pPr>
            <a:r>
              <a:rPr lang="ja-JP" altLang="en-US" sz="2400" dirty="0" smtClean="0">
                <a:latin typeface="+mj-ea"/>
              </a:rPr>
              <a:t>次</a:t>
            </a:r>
            <a:r>
              <a:rPr lang="ja-JP" altLang="en-US" sz="2400" dirty="0">
                <a:latin typeface="+mj-ea"/>
              </a:rPr>
              <a:t>のいずれかを満たすこと</a:t>
            </a:r>
          </a:p>
          <a:p>
            <a:pPr lvl="2" algn="just">
              <a:lnSpc>
                <a:spcPct val="90000"/>
              </a:lnSpc>
              <a:buSzPct val="80000"/>
            </a:pPr>
            <a:r>
              <a:rPr lang="ja-JP" altLang="en-US" dirty="0">
                <a:latin typeface="+mj-ea"/>
              </a:rPr>
              <a:t>ア 在宅療養支援病院の届出</a:t>
            </a:r>
          </a:p>
          <a:p>
            <a:pPr lvl="2" algn="just">
              <a:lnSpc>
                <a:spcPct val="90000"/>
              </a:lnSpc>
              <a:buSzPct val="80000"/>
            </a:pPr>
            <a:r>
              <a:rPr lang="ja-JP" altLang="en-US" dirty="0">
                <a:latin typeface="+mj-ea"/>
              </a:rPr>
              <a:t>イ 在宅療養後方支援病院（新設）として年○件以上の在宅患者の受入実績</a:t>
            </a:r>
          </a:p>
          <a:p>
            <a:pPr lvl="2" algn="just">
              <a:lnSpc>
                <a:spcPct val="90000"/>
              </a:lnSpc>
              <a:buSzPct val="80000"/>
            </a:pPr>
            <a:r>
              <a:rPr lang="ja-JP" altLang="en-US" dirty="0">
                <a:latin typeface="+mj-ea"/>
              </a:rPr>
              <a:t>ウ 二次救急医療施設の指定</a:t>
            </a:r>
          </a:p>
          <a:p>
            <a:pPr lvl="2" algn="just">
              <a:lnSpc>
                <a:spcPct val="90000"/>
              </a:lnSpc>
              <a:buSzPct val="80000"/>
            </a:pPr>
            <a:r>
              <a:rPr lang="ja-JP" altLang="en-US" dirty="0">
                <a:latin typeface="+mj-ea"/>
              </a:rPr>
              <a:t>エ 救急告示病院</a:t>
            </a:r>
          </a:p>
          <a:p>
            <a:pPr lvl="1" algn="just">
              <a:lnSpc>
                <a:spcPct val="90000"/>
              </a:lnSpc>
              <a:buSzPct val="80000"/>
            </a:pPr>
            <a:r>
              <a:rPr lang="ja-JP" altLang="en-US" sz="2400" dirty="0">
                <a:latin typeface="+mj-ea"/>
              </a:rPr>
              <a:t>データ提出加算の届出（平成○年○月○日から適用）</a:t>
            </a:r>
          </a:p>
          <a:p>
            <a:pPr lvl="1" algn="just">
              <a:lnSpc>
                <a:spcPct val="90000"/>
              </a:lnSpc>
              <a:buSzPct val="80000"/>
            </a:pPr>
            <a:r>
              <a:rPr lang="ja-JP" altLang="en-US" sz="2400" dirty="0">
                <a:latin typeface="+mj-ea"/>
              </a:rPr>
              <a:t>リハビリテーションを提供する患者について、リハビリテーションを１日平均○単位以上提供</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急性期後・回復期を担う病床の充実</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3011198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施設</a:t>
            </a:r>
            <a:r>
              <a:rPr lang="ja-JP" altLang="en-US" sz="2800" dirty="0">
                <a:latin typeface="+mj-ea"/>
              </a:rPr>
              <a:t>基準</a:t>
            </a:r>
          </a:p>
          <a:p>
            <a:pPr algn="just">
              <a:lnSpc>
                <a:spcPct val="90000"/>
              </a:lnSpc>
              <a:buSzPct val="80000"/>
            </a:pPr>
            <a:r>
              <a:rPr lang="ja-JP" altLang="en-US" sz="2800" dirty="0" smtClean="0">
                <a:latin typeface="+mj-ea"/>
              </a:rPr>
              <a:t>地域</a:t>
            </a:r>
            <a:r>
              <a:rPr lang="ja-JP" altLang="en-US" sz="2800" dirty="0">
                <a:latin typeface="+mj-ea"/>
              </a:rPr>
              <a:t>包括ケア病棟入院料１、地域包括ケア入院医療管理料１</a:t>
            </a:r>
          </a:p>
          <a:p>
            <a:pPr lvl="1" algn="just">
              <a:lnSpc>
                <a:spcPct val="90000"/>
              </a:lnSpc>
              <a:buSzPct val="80000"/>
            </a:pPr>
            <a:r>
              <a:rPr lang="ja-JP" altLang="en-US" sz="2400" dirty="0">
                <a:latin typeface="+mj-ea"/>
              </a:rPr>
              <a:t>在宅復帰率が○割以上</a:t>
            </a:r>
          </a:p>
          <a:p>
            <a:pPr lvl="1" algn="just">
              <a:lnSpc>
                <a:spcPct val="90000"/>
              </a:lnSpc>
              <a:buSzPct val="80000"/>
            </a:pPr>
            <a:r>
              <a:rPr lang="en-US" altLang="ja-JP" sz="2400" dirty="0">
                <a:latin typeface="+mj-ea"/>
              </a:rPr>
              <a:t>1</a:t>
            </a:r>
            <a:r>
              <a:rPr lang="ja-JP" altLang="en-US" sz="2400" dirty="0">
                <a:latin typeface="+mj-ea"/>
              </a:rPr>
              <a:t>人あたりの居室面積が内法による測定で○㎡以上（平成○年○月○日までに届出を行った医療機関にあっては、壁芯での測定でも差し支えない）</a:t>
            </a: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a:p>
            <a:pPr algn="just">
              <a:lnSpc>
                <a:spcPct val="90000"/>
              </a:lnSpc>
              <a:buSzPct val="80000"/>
            </a:pPr>
            <a:r>
              <a:rPr lang="ja-JP" altLang="en-US" sz="2800" dirty="0">
                <a:latin typeface="+mj-ea"/>
              </a:rPr>
              <a:t>看護職員配置加算</a:t>
            </a:r>
          </a:p>
          <a:p>
            <a:pPr lvl="1" algn="just">
              <a:lnSpc>
                <a:spcPct val="90000"/>
              </a:lnSpc>
              <a:buSzPct val="80000"/>
            </a:pPr>
            <a:r>
              <a:rPr lang="ja-JP" altLang="en-US" sz="2400" dirty="0">
                <a:latin typeface="+mj-ea"/>
              </a:rPr>
              <a:t>看護職員が地域包括ケア病棟入院料の施設基準の最小必要人数に加え、○対</a:t>
            </a:r>
            <a:r>
              <a:rPr lang="en-US" altLang="ja-JP" sz="2400" dirty="0">
                <a:latin typeface="+mj-ea"/>
              </a:rPr>
              <a:t>1</a:t>
            </a:r>
            <a:r>
              <a:rPr lang="ja-JP" altLang="en-US" sz="2400" dirty="0">
                <a:latin typeface="+mj-ea"/>
              </a:rPr>
              <a:t>以上の人数を配置</a:t>
            </a:r>
          </a:p>
          <a:p>
            <a:pPr lvl="1" algn="just">
              <a:lnSpc>
                <a:spcPct val="90000"/>
              </a:lnSpc>
              <a:buSzPct val="80000"/>
            </a:pPr>
            <a:r>
              <a:rPr lang="ja-JP" altLang="en-US" sz="2400" dirty="0">
                <a:latin typeface="+mj-ea"/>
              </a:rPr>
              <a:t>地域包括ケア入院医療管理料を算定する場合は、当該病室を含む病棟全体の看護職員が最小必要人数に加え、○対</a:t>
            </a:r>
            <a:r>
              <a:rPr lang="en-US" altLang="ja-JP" sz="2400" dirty="0">
                <a:latin typeface="+mj-ea"/>
              </a:rPr>
              <a:t>1</a:t>
            </a:r>
            <a:r>
              <a:rPr lang="ja-JP" altLang="en-US" sz="2400" dirty="0">
                <a:latin typeface="+mj-ea"/>
              </a:rPr>
              <a:t>以上の人数を</a:t>
            </a:r>
            <a:r>
              <a:rPr lang="ja-JP" altLang="en-US" sz="2400" dirty="0" smtClean="0">
                <a:latin typeface="+mj-ea"/>
              </a:rPr>
              <a:t>配置</a:t>
            </a:r>
            <a:endParaRPr lang="ja-JP" altLang="en-US" sz="20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急性期後・回復期を担う病床の充実</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5942593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施設</a:t>
            </a:r>
            <a:r>
              <a:rPr lang="ja-JP" altLang="en-US" sz="2800" dirty="0">
                <a:latin typeface="+mj-ea"/>
              </a:rPr>
              <a:t>基準</a:t>
            </a:r>
          </a:p>
          <a:p>
            <a:pPr algn="just">
              <a:lnSpc>
                <a:spcPct val="90000"/>
              </a:lnSpc>
              <a:buSzPct val="80000"/>
            </a:pPr>
            <a:r>
              <a:rPr lang="ja-JP" altLang="en-US" sz="2800" dirty="0" smtClean="0">
                <a:latin typeface="+mj-ea"/>
              </a:rPr>
              <a:t>看護</a:t>
            </a:r>
            <a:r>
              <a:rPr lang="ja-JP" altLang="en-US" sz="2800" dirty="0">
                <a:latin typeface="+mj-ea"/>
              </a:rPr>
              <a:t>補助者配置加算</a:t>
            </a:r>
          </a:p>
          <a:p>
            <a:pPr lvl="1" algn="just">
              <a:lnSpc>
                <a:spcPct val="90000"/>
              </a:lnSpc>
              <a:buSzPct val="80000"/>
            </a:pPr>
            <a:r>
              <a:rPr lang="ja-JP" altLang="en-US" sz="2400" dirty="0">
                <a:latin typeface="+mj-ea"/>
              </a:rPr>
              <a:t>看護補助者（看護職員を除く）を○対</a:t>
            </a:r>
            <a:r>
              <a:rPr lang="en-US" altLang="ja-JP" sz="2400" dirty="0">
                <a:latin typeface="+mj-ea"/>
              </a:rPr>
              <a:t>1</a:t>
            </a:r>
            <a:r>
              <a:rPr lang="ja-JP" altLang="en-US" sz="2400" dirty="0">
                <a:latin typeface="+mj-ea"/>
              </a:rPr>
              <a:t>以上配置</a:t>
            </a:r>
          </a:p>
          <a:p>
            <a:pPr lvl="1" algn="just">
              <a:lnSpc>
                <a:spcPct val="90000"/>
              </a:lnSpc>
              <a:buSzPct val="80000"/>
            </a:pPr>
            <a:r>
              <a:rPr lang="ja-JP" altLang="en-US" sz="2400" dirty="0">
                <a:latin typeface="+mj-ea"/>
              </a:rPr>
              <a:t>地域包括ケア入院医療管理料を算定する場合は、当該病室を含む病棟全体の看護補助者（看護職員を除く）を○対</a:t>
            </a:r>
            <a:r>
              <a:rPr lang="en-US" altLang="ja-JP" sz="2400" dirty="0">
                <a:latin typeface="+mj-ea"/>
              </a:rPr>
              <a:t>1</a:t>
            </a:r>
            <a:r>
              <a:rPr lang="ja-JP" altLang="en-US" sz="2400" dirty="0">
                <a:latin typeface="+mj-ea"/>
              </a:rPr>
              <a:t>以上配置</a:t>
            </a:r>
          </a:p>
          <a:p>
            <a:pPr lvl="1" algn="just">
              <a:lnSpc>
                <a:spcPct val="90000"/>
              </a:lnSpc>
              <a:buSzPct val="80000"/>
            </a:pPr>
            <a:r>
              <a:rPr lang="ja-JP" altLang="en-US" sz="2000" dirty="0">
                <a:latin typeface="+mj-ea"/>
              </a:rPr>
              <a:t>平成○年○月○日までの間は必要人数の○割未満であれば看護職員を看護補助者とみなしても差し支えない</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急性期後・回復期を担う病床の充実</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846374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a:latin typeface="+mj-ea"/>
              </a:rPr>
              <a:t>新</a:t>
            </a:r>
            <a:r>
              <a:rPr lang="en-US" altLang="ja-JP" sz="2800" dirty="0">
                <a:latin typeface="+mj-ea"/>
              </a:rPr>
              <a:t>) </a:t>
            </a:r>
            <a:r>
              <a:rPr lang="ja-JP" altLang="en-US" sz="2800" dirty="0">
                <a:latin typeface="+mj-ea"/>
              </a:rPr>
              <a:t>体制強化加算 ○点（１日につき）</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dirty="0">
                <a:latin typeface="+mj-ea"/>
              </a:rPr>
              <a:t>当該病棟にリハビリテーション医療に関する○年以上の経験及びリハビリテーション医療に係る研修を修了した専従の常勤医師○名以上</a:t>
            </a:r>
          </a:p>
          <a:p>
            <a:pPr lvl="1" algn="just">
              <a:lnSpc>
                <a:spcPct val="90000"/>
              </a:lnSpc>
              <a:buSzPct val="80000"/>
            </a:pPr>
            <a:r>
              <a:rPr lang="ja-JP" altLang="en-US" sz="2400" dirty="0">
                <a:latin typeface="+mj-ea"/>
              </a:rPr>
              <a:t>退院調整に関する ○年以上の経験を有する専従の常勤社会福祉士○名以上</a:t>
            </a:r>
          </a:p>
          <a:p>
            <a:pPr algn="just">
              <a:lnSpc>
                <a:spcPct val="90000"/>
              </a:lnSpc>
              <a:buSzPct val="80000"/>
            </a:pPr>
            <a:r>
              <a:rPr lang="ja-JP" altLang="en-US" sz="2800" dirty="0" smtClean="0">
                <a:latin typeface="+mj-ea"/>
              </a:rPr>
              <a:t>回復期</a:t>
            </a:r>
            <a:r>
              <a:rPr lang="ja-JP" altLang="en-US" sz="2800" dirty="0">
                <a:latin typeface="+mj-ea"/>
              </a:rPr>
              <a:t>リハビリテーション病棟入院料１ ○点</a:t>
            </a:r>
            <a:r>
              <a:rPr lang="en-US" altLang="ja-JP" sz="2800" dirty="0">
                <a:latin typeface="+mj-ea"/>
              </a:rPr>
              <a:t>(</a:t>
            </a:r>
            <a:r>
              <a:rPr lang="ja-JP" altLang="en-US" sz="2800" dirty="0">
                <a:latin typeface="+mj-ea"/>
              </a:rPr>
              <a:t>改</a:t>
            </a:r>
            <a:r>
              <a:rPr lang="en-US" altLang="ja-JP" sz="2800" dirty="0">
                <a:latin typeface="+mj-ea"/>
              </a:rPr>
              <a:t>)</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b="1" u="sng" dirty="0">
                <a:latin typeface="+mj-ea"/>
              </a:rPr>
              <a:t>休日を含め、週７日間リハビリテーションを提供できる体制</a:t>
            </a:r>
          </a:p>
          <a:p>
            <a:pPr algn="just">
              <a:lnSpc>
                <a:spcPct val="90000"/>
              </a:lnSpc>
              <a:buSzPct val="80000"/>
            </a:pPr>
            <a:r>
              <a:rPr lang="ja-JP" altLang="en-US" sz="2800" dirty="0">
                <a:latin typeface="+mj-ea"/>
              </a:rPr>
              <a:t>経過措置</a:t>
            </a:r>
          </a:p>
          <a:p>
            <a:pPr lvl="1" algn="just">
              <a:lnSpc>
                <a:spcPct val="90000"/>
              </a:lnSpc>
              <a:buSzPct val="80000"/>
            </a:pPr>
            <a:r>
              <a:rPr lang="ja-JP" altLang="en-US" sz="2400" dirty="0">
                <a:latin typeface="+mj-ea"/>
              </a:rPr>
              <a:t>平成</a:t>
            </a:r>
            <a:r>
              <a:rPr lang="en-US" altLang="ja-JP" sz="2400" dirty="0">
                <a:latin typeface="+mj-ea"/>
              </a:rPr>
              <a:t>26</a:t>
            </a:r>
            <a:r>
              <a:rPr lang="ja-JP" altLang="en-US" sz="2400" dirty="0">
                <a:latin typeface="+mj-ea"/>
              </a:rPr>
              <a:t>年３月</a:t>
            </a:r>
            <a:r>
              <a:rPr lang="en-US" altLang="ja-JP" sz="2400" dirty="0">
                <a:latin typeface="+mj-ea"/>
              </a:rPr>
              <a:t>31</a:t>
            </a:r>
            <a:r>
              <a:rPr lang="ja-JP" altLang="en-US" sz="2400" dirty="0">
                <a:latin typeface="+mj-ea"/>
              </a:rPr>
              <a:t>日に回復期リハビリテーション病棟入院料１の届出を行っている病棟であって、休日リハビリテーション提供体制加算の届出を行っていない医療機関については、平成○年○月○日までの間は上記の基準を満たしているものと</a:t>
            </a:r>
            <a:r>
              <a:rPr lang="ja-JP" altLang="en-US" sz="2400" dirty="0" smtClean="0">
                <a:latin typeface="+mj-ea"/>
              </a:rPr>
              <a:t>する</a:t>
            </a: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回復期リハビリテーション病棟入院料１</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8486695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回復期</a:t>
            </a:r>
            <a:r>
              <a:rPr lang="ja-JP" altLang="en-US" sz="2800" dirty="0">
                <a:latin typeface="+mj-ea"/>
              </a:rPr>
              <a:t>リハビリテーション病棟入院料 １</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dirty="0">
                <a:latin typeface="+mj-ea"/>
              </a:rPr>
              <a:t>当該病棟へ入院する患者全体に占める</a:t>
            </a:r>
            <a:r>
              <a:rPr lang="ja-JP" altLang="en-US" sz="2400" b="1" u="sng" dirty="0">
                <a:latin typeface="+mj-ea"/>
              </a:rPr>
              <a:t>一般病棟用の重症度、医療</a:t>
            </a:r>
            <a:r>
              <a:rPr lang="ja-JP" altLang="en-US" sz="2400" dirty="0">
                <a:latin typeface="+mj-ea"/>
              </a:rPr>
              <a:t>・看護必要度Ａ項目の得点が１点以上の患者の割合が</a:t>
            </a:r>
            <a:r>
              <a:rPr lang="ja-JP" altLang="en-US" sz="2400" b="1" u="sng" dirty="0">
                <a:latin typeface="+mj-ea"/>
              </a:rPr>
              <a:t>○割</a:t>
            </a:r>
            <a:r>
              <a:rPr lang="ja-JP" altLang="en-US" sz="2400" dirty="0">
                <a:latin typeface="+mj-ea"/>
              </a:rPr>
              <a:t>以上</a:t>
            </a:r>
          </a:p>
          <a:p>
            <a:pPr algn="just">
              <a:lnSpc>
                <a:spcPct val="90000"/>
              </a:lnSpc>
              <a:buSzPct val="80000"/>
            </a:pPr>
            <a:r>
              <a:rPr lang="ja-JP" altLang="en-US" sz="2800" dirty="0">
                <a:latin typeface="+mj-ea"/>
              </a:rPr>
              <a:t>経過措置</a:t>
            </a:r>
          </a:p>
          <a:p>
            <a:pPr lvl="1" algn="just">
              <a:lnSpc>
                <a:spcPct val="90000"/>
              </a:lnSpc>
              <a:buSzPct val="80000"/>
            </a:pPr>
            <a:r>
              <a:rPr lang="ja-JP" altLang="en-US" sz="2400" dirty="0">
                <a:latin typeface="+mj-ea"/>
              </a:rPr>
              <a:t>平成</a:t>
            </a:r>
            <a:r>
              <a:rPr lang="en-US" altLang="ja-JP" sz="2400" dirty="0">
                <a:latin typeface="+mj-ea"/>
              </a:rPr>
              <a:t>26</a:t>
            </a:r>
            <a:r>
              <a:rPr lang="ja-JP" altLang="en-US" sz="2400" dirty="0">
                <a:latin typeface="+mj-ea"/>
              </a:rPr>
              <a:t>年３月</a:t>
            </a:r>
            <a:r>
              <a:rPr lang="en-US" altLang="ja-JP" sz="2400" dirty="0">
                <a:latin typeface="+mj-ea"/>
              </a:rPr>
              <a:t>31</a:t>
            </a:r>
            <a:r>
              <a:rPr lang="ja-JP" altLang="en-US" sz="2400" dirty="0">
                <a:latin typeface="+mj-ea"/>
              </a:rPr>
              <a:t>日に回復期リハビリテーション病棟入院料１の届出を行っている病棟については、平成○年○月○日までの間、上記の基準を満たしているものとする</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回復期リハビリテーション病棟入院料１</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17890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社会保障改革の方向性</a:t>
            </a:r>
            <a:endParaRPr lang="en-US" altLang="ja-JP" sz="2800" dirty="0" smtClean="0">
              <a:latin typeface="+mj-ea"/>
              <a:ea typeface="+mj-ea"/>
            </a:endParaRPr>
          </a:p>
          <a:p>
            <a:pPr lvl="1" algn="just" eaLnBrk="1" hangingPunct="1">
              <a:lnSpc>
                <a:spcPct val="90000"/>
              </a:lnSpc>
            </a:pPr>
            <a:r>
              <a:rPr lang="ja-JP" altLang="en-US" dirty="0">
                <a:latin typeface="+mj-ea"/>
                <a:ea typeface="+mj-ea"/>
              </a:rPr>
              <a:t>年齢</a:t>
            </a:r>
            <a:r>
              <a:rPr lang="ja-JP" altLang="en-US" dirty="0" smtClean="0">
                <a:latin typeface="+mj-ea"/>
                <a:ea typeface="+mj-ea"/>
              </a:rPr>
              <a:t>別負担から能力別負担へ</a:t>
            </a:r>
            <a:endParaRPr lang="en-US" altLang="ja-JP" dirty="0" smtClean="0">
              <a:latin typeface="+mj-ea"/>
              <a:ea typeface="+mj-ea"/>
            </a:endParaRPr>
          </a:p>
          <a:p>
            <a:pPr lvl="2" algn="just" eaLnBrk="1" hangingPunct="1">
              <a:lnSpc>
                <a:spcPct val="90000"/>
              </a:lnSpc>
            </a:pPr>
            <a:r>
              <a:rPr lang="ja-JP" altLang="en-US" dirty="0">
                <a:latin typeface="+mj-ea"/>
                <a:ea typeface="+mj-ea"/>
              </a:rPr>
              <a:t>給付</a:t>
            </a:r>
            <a:r>
              <a:rPr lang="ja-JP" altLang="en-US" dirty="0" smtClean="0">
                <a:latin typeface="+mj-ea"/>
                <a:ea typeface="+mj-ea"/>
              </a:rPr>
              <a:t>の重点化・効率化</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給付＝高齢者、負担＝現役世代の構図見直し</a:t>
            </a:r>
            <a:endParaRPr lang="en-US" altLang="ja-JP" dirty="0" smtClean="0">
              <a:latin typeface="+mj-ea"/>
              <a:ea typeface="+mj-ea"/>
            </a:endParaRPr>
          </a:p>
          <a:p>
            <a:pPr lvl="2" algn="just" eaLnBrk="1" hangingPunct="1">
              <a:lnSpc>
                <a:spcPct val="90000"/>
              </a:lnSpc>
            </a:pPr>
            <a:endParaRPr lang="en-US" altLang="ja-JP" dirty="0">
              <a:latin typeface="+mj-ea"/>
              <a:ea typeface="+mj-ea"/>
            </a:endParaRPr>
          </a:p>
          <a:p>
            <a:pPr algn="just" eaLnBrk="1" hangingPunct="1">
              <a:lnSpc>
                <a:spcPct val="90000"/>
              </a:lnSpc>
            </a:pPr>
            <a:r>
              <a:rPr lang="ja-JP" altLang="en-US" sz="2800" dirty="0" smtClean="0">
                <a:latin typeface="+mj-ea"/>
                <a:ea typeface="+mj-ea"/>
              </a:rPr>
              <a:t>次期改定へのヒント</a:t>
            </a:r>
            <a:endParaRPr lang="en-US" altLang="ja-JP" sz="2800" dirty="0" smtClean="0">
              <a:latin typeface="+mj-ea"/>
              <a:ea typeface="+mj-ea"/>
            </a:endParaRPr>
          </a:p>
          <a:p>
            <a:pPr lvl="1" algn="just" eaLnBrk="1" hangingPunct="1">
              <a:lnSpc>
                <a:spcPct val="90000"/>
              </a:lnSpc>
            </a:pPr>
            <a:r>
              <a:rPr lang="ja-JP" altLang="en-US" dirty="0" smtClean="0">
                <a:latin typeface="+mj-ea"/>
              </a:rPr>
              <a:t>前回改定の積み残し事項</a:t>
            </a:r>
            <a:endParaRPr lang="en-US" altLang="ja-JP" sz="2800" dirty="0" smtClean="0">
              <a:latin typeface="+mj-ea"/>
              <a:ea typeface="+mj-ea"/>
            </a:endParaRPr>
          </a:p>
          <a:p>
            <a:pPr lvl="1" algn="just" eaLnBrk="1" hangingPunct="1">
              <a:lnSpc>
                <a:spcPct val="90000"/>
              </a:lnSpc>
            </a:pPr>
            <a:r>
              <a:rPr lang="ja-JP" altLang="en-US" dirty="0" smtClean="0">
                <a:latin typeface="+mj-ea"/>
                <a:ea typeface="+mj-ea"/>
              </a:rPr>
              <a:t>社会</a:t>
            </a:r>
            <a:r>
              <a:rPr lang="ja-JP" altLang="en-US" dirty="0">
                <a:latin typeface="+mj-ea"/>
                <a:ea typeface="+mj-ea"/>
              </a:rPr>
              <a:t>保障</a:t>
            </a:r>
            <a:r>
              <a:rPr lang="ja-JP" altLang="en-US" dirty="0" smtClean="0">
                <a:latin typeface="+mj-ea"/>
                <a:ea typeface="+mj-ea"/>
              </a:rPr>
              <a:t>と税一体改革</a:t>
            </a:r>
            <a:endParaRPr lang="en-US" altLang="ja-JP" dirty="0" smtClean="0">
              <a:latin typeface="+mj-ea"/>
              <a:ea typeface="+mj-ea"/>
            </a:endParaRPr>
          </a:p>
          <a:p>
            <a:pPr lvl="2" algn="just" eaLnBrk="1" hangingPunct="1">
              <a:lnSpc>
                <a:spcPct val="90000"/>
              </a:lnSpc>
            </a:pPr>
            <a:r>
              <a:rPr lang="ja-JP" altLang="en-US" dirty="0" smtClean="0">
                <a:latin typeface="+mj-ea"/>
                <a:ea typeface="+mj-ea"/>
              </a:rPr>
              <a:t>消費税問題と診療報酬にどのような関連があるのか？</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社会保障国民会議での議論</a:t>
            </a:r>
            <a:endParaRPr lang="en-US" altLang="ja-JP" dirty="0" smtClean="0">
              <a:latin typeface="+mj-ea"/>
              <a:ea typeface="+mj-ea"/>
            </a:endParaRPr>
          </a:p>
          <a:p>
            <a:pPr lvl="1" algn="just" eaLnBrk="1" hangingPunct="1">
              <a:lnSpc>
                <a:spcPct val="90000"/>
              </a:lnSpc>
            </a:pPr>
            <a:r>
              <a:rPr lang="en-US" altLang="ja-JP" dirty="0" smtClean="0">
                <a:latin typeface="+mj-ea"/>
                <a:ea typeface="+mj-ea"/>
              </a:rPr>
              <a:t>2025</a:t>
            </a:r>
            <a:r>
              <a:rPr lang="ja-JP" altLang="en-US" dirty="0" smtClean="0">
                <a:latin typeface="+mj-ea"/>
                <a:ea typeface="+mj-ea"/>
              </a:rPr>
              <a:t>年問題と地域包括ケアシステム</a:t>
            </a:r>
            <a:endParaRPr lang="en-US" altLang="ja-JP" dirty="0" smtClean="0">
              <a:latin typeface="+mj-ea"/>
              <a:ea typeface="+mj-ea"/>
            </a:endParaRPr>
          </a:p>
          <a:p>
            <a:pPr lvl="2" algn="just" eaLnBrk="1" hangingPunct="1">
              <a:lnSpc>
                <a:spcPct val="90000"/>
              </a:lnSpc>
            </a:pPr>
            <a:r>
              <a:rPr lang="ja-JP" altLang="en-US" dirty="0" smtClean="0">
                <a:latin typeface="+mj-ea"/>
                <a:ea typeface="+mj-ea"/>
              </a:rPr>
              <a:t>人口問題だけでなく、診療報酬と介護報酬の関連</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「病院完結型医療」から「地域完結型医療」へ</a:t>
            </a:r>
            <a:endParaRPr lang="en-US" altLang="ja-JP" dirty="0" smtClean="0">
              <a:latin typeface="+mj-ea"/>
              <a:ea typeface="+mj-ea"/>
            </a:endParaRPr>
          </a:p>
          <a:p>
            <a:pPr lvl="1" algn="just" eaLnBrk="1" hangingPunct="1">
              <a:lnSpc>
                <a:spcPct val="90000"/>
              </a:lnSpc>
            </a:pPr>
            <a:r>
              <a:rPr lang="ja-JP" altLang="en-US" dirty="0" smtClean="0">
                <a:latin typeface="+mj-ea"/>
              </a:rPr>
              <a:t>医療法改定</a:t>
            </a:r>
            <a:endParaRPr lang="en-US" altLang="ja-JP" dirty="0" smtClean="0">
              <a:latin typeface="+mj-ea"/>
            </a:endParaRPr>
          </a:p>
          <a:p>
            <a:pPr algn="just" eaLnBrk="1" hangingPunct="1">
              <a:lnSpc>
                <a:spcPct val="90000"/>
              </a:lnSpc>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はじめに</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平成</a:t>
            </a:r>
            <a:r>
              <a:rPr lang="ja-JP" altLang="en-US" sz="3600" dirty="0">
                <a:solidFill>
                  <a:srgbClr val="FFFF66"/>
                </a:solidFill>
              </a:rPr>
              <a:t>２６</a:t>
            </a:r>
            <a:r>
              <a:rPr lang="ja-JP" altLang="en-US" sz="3600" i="0" dirty="0" smtClean="0">
                <a:solidFill>
                  <a:srgbClr val="FFFF66"/>
                </a:solidFill>
              </a:rPr>
              <a:t>年度診療報酬改定</a:t>
            </a:r>
            <a:r>
              <a:rPr lang="ja-JP" altLang="en-US" sz="3600" dirty="0" smtClean="0">
                <a:solidFill>
                  <a:srgbClr val="FFFF66"/>
                </a:solidFill>
              </a:rPr>
              <a:t>に向けて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17204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a:latin typeface="+mj-ea"/>
              </a:rPr>
              <a:t>(</a:t>
            </a:r>
            <a:r>
              <a:rPr lang="ja-JP" altLang="en-US" sz="2800" dirty="0">
                <a:latin typeface="+mj-ea"/>
              </a:rPr>
              <a:t>新</a:t>
            </a:r>
            <a:r>
              <a:rPr lang="en-US" altLang="ja-JP" sz="2800" dirty="0">
                <a:latin typeface="+mj-ea"/>
              </a:rPr>
              <a:t>) </a:t>
            </a:r>
            <a:r>
              <a:rPr lang="ja-JP" altLang="en-US" sz="2800" dirty="0">
                <a:latin typeface="+mj-ea"/>
              </a:rPr>
              <a:t>リハビリテーション総合計画評価料</a:t>
            </a:r>
          </a:p>
          <a:p>
            <a:pPr lvl="1" algn="just">
              <a:lnSpc>
                <a:spcPct val="90000"/>
              </a:lnSpc>
              <a:buSzPct val="80000"/>
            </a:pPr>
            <a:r>
              <a:rPr lang="ja-JP" altLang="en-US" sz="2400" dirty="0">
                <a:latin typeface="+mj-ea"/>
              </a:rPr>
              <a:t>入院時訪問指導</a:t>
            </a:r>
            <a:r>
              <a:rPr lang="ja-JP" altLang="en-US" sz="2400" dirty="0" smtClean="0">
                <a:latin typeface="+mj-ea"/>
              </a:rPr>
              <a:t>加算　　　 </a:t>
            </a:r>
            <a:r>
              <a:rPr lang="ja-JP" altLang="en-US" sz="2400" dirty="0">
                <a:latin typeface="+mj-ea"/>
              </a:rPr>
              <a:t>○点（入院中 １回）</a:t>
            </a:r>
          </a:p>
          <a:p>
            <a:pPr algn="just">
              <a:lnSpc>
                <a:spcPct val="90000"/>
              </a:lnSpc>
              <a:buSzPct val="80000"/>
            </a:pPr>
            <a:r>
              <a:rPr lang="ja-JP" altLang="en-US" sz="2800" dirty="0">
                <a:latin typeface="+mj-ea"/>
              </a:rPr>
              <a:t>算定要件</a:t>
            </a:r>
          </a:p>
          <a:p>
            <a:pPr lvl="1" algn="just">
              <a:lnSpc>
                <a:spcPct val="90000"/>
              </a:lnSpc>
              <a:buSzPct val="80000"/>
            </a:pPr>
            <a:r>
              <a:rPr lang="ja-JP" altLang="en-US" sz="2400" dirty="0">
                <a:latin typeface="+mj-ea"/>
              </a:rPr>
              <a:t>入院前○日以内又は入院後○日以内の訪問に限る</a:t>
            </a:r>
          </a:p>
          <a:p>
            <a:pPr lvl="1" algn="just">
              <a:lnSpc>
                <a:spcPct val="90000"/>
              </a:lnSpc>
              <a:buSzPct val="80000"/>
            </a:pPr>
            <a:r>
              <a:rPr lang="ja-JP" altLang="en-US" sz="2400" dirty="0">
                <a:latin typeface="+mj-ea"/>
              </a:rPr>
              <a:t>回復期リハビリテーション病棟入院料を算定する患者に対して、医師、看護師、理学療法士、作業療法士又は言語聴覚士の少なくとも○名以上が、必要に応じて社会福祉士等と協力して、退院後生活する自宅等を訪問し、退院後生活する住環境等の情報収集及び評価を行った上で、リハビリテーション総合実施計画を作成した場合に算定</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回復期リハビリテーション病棟入院料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35780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latin typeface="+mj-ea"/>
              </a:rPr>
              <a:t>入院料の通則における栄養管理体制の基準</a:t>
            </a:r>
          </a:p>
          <a:p>
            <a:pPr lvl="1" algn="just">
              <a:lnSpc>
                <a:spcPct val="90000"/>
              </a:lnSpc>
              <a:buSzPct val="80000"/>
            </a:pPr>
            <a:r>
              <a:rPr lang="ja-JP" altLang="en-US" sz="2400" dirty="0">
                <a:latin typeface="+mj-ea"/>
              </a:rPr>
              <a:t>当該保険医療機関に常勤の管理栄養士（有床診療所においては非常勤でも可）を１名以上配置</a:t>
            </a:r>
          </a:p>
          <a:p>
            <a:pPr lvl="1" algn="just">
              <a:lnSpc>
                <a:spcPct val="90000"/>
              </a:lnSpc>
              <a:buSzPct val="80000"/>
            </a:pPr>
            <a:r>
              <a:rPr lang="ja-JP" altLang="en-US" sz="2400" dirty="0">
                <a:latin typeface="+mj-ea"/>
              </a:rPr>
              <a:t>平成２４年３月３１日時点で改正前の栄養管理実施加算の届出をしていない保険医療機関は、平成○年○月○日までの間は上記基準を満たしているものとする</a:t>
            </a:r>
          </a:p>
          <a:p>
            <a:pPr lvl="1" algn="just">
              <a:lnSpc>
                <a:spcPct val="90000"/>
              </a:lnSpc>
              <a:buSzPct val="80000"/>
            </a:pPr>
            <a:r>
              <a:rPr lang="ja-JP" altLang="en-US" sz="2400" dirty="0">
                <a:latin typeface="+mj-ea"/>
              </a:rPr>
              <a:t>病院については常勤の管理栄養士の確保が困難な理由等を届出</a:t>
            </a:r>
          </a:p>
          <a:p>
            <a:pPr lvl="1" algn="just">
              <a:lnSpc>
                <a:spcPct val="90000"/>
              </a:lnSpc>
              <a:buSzPct val="80000"/>
            </a:pPr>
            <a:r>
              <a:rPr lang="ja-JP" altLang="en-US" sz="2000" dirty="0">
                <a:latin typeface="+mj-ea"/>
              </a:rPr>
              <a:t>上記の届け出を行った保険医療機関で、平成○年○月○日以降、非常勤の管理栄養士または常勤の栄養士が１名以上配置されている場合に限り、入院料の所定点数から○点（１日につき）を控除した点数により算定</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入院基本料の通則</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773505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地域</a:t>
            </a:r>
            <a:r>
              <a:rPr lang="ja-JP" altLang="en-US" sz="2800" dirty="0">
                <a:latin typeface="+mj-ea"/>
              </a:rPr>
              <a:t>包括ケア病棟入院料（新規）及び地域包括ケア入院医療管理料（新規）については、今後の評価体系に準じて要件を緩和した評価を</a:t>
            </a:r>
            <a:r>
              <a:rPr lang="ja-JP" altLang="en-US" sz="2800" dirty="0" smtClean="0">
                <a:latin typeface="+mj-ea"/>
              </a:rPr>
              <a:t>行う</a:t>
            </a:r>
            <a:endParaRPr lang="ja-JP" altLang="en-US" sz="2800" dirty="0">
              <a:latin typeface="+mj-ea"/>
            </a:endParaRPr>
          </a:p>
          <a:p>
            <a:pPr algn="just">
              <a:lnSpc>
                <a:spcPct val="90000"/>
              </a:lnSpc>
              <a:buSzPct val="80000"/>
            </a:pPr>
            <a:endParaRPr lang="ja-JP" altLang="en-US" sz="2800" dirty="0">
              <a:latin typeface="+mj-ea"/>
            </a:endParaRPr>
          </a:p>
          <a:p>
            <a:pPr algn="just">
              <a:lnSpc>
                <a:spcPct val="90000"/>
              </a:lnSpc>
              <a:buSzPct val="80000"/>
            </a:pPr>
            <a:r>
              <a:rPr lang="ja-JP" altLang="en-US" sz="2800" dirty="0">
                <a:latin typeface="+mj-ea"/>
              </a:rPr>
              <a:t>チーム医療等に関する専従要件等の緩和</a:t>
            </a:r>
          </a:p>
          <a:p>
            <a:pPr lvl="1" algn="just">
              <a:lnSpc>
                <a:spcPct val="90000"/>
              </a:lnSpc>
              <a:buSzPct val="80000"/>
            </a:pPr>
            <a:r>
              <a:rPr lang="ja-JP" altLang="en-US" sz="2400" dirty="0">
                <a:latin typeface="+mj-ea"/>
              </a:rPr>
              <a:t>栄養サポートチーム加算（特定地域） ○点</a:t>
            </a:r>
          </a:p>
          <a:p>
            <a:pPr lvl="1" algn="just">
              <a:lnSpc>
                <a:spcPct val="90000"/>
              </a:lnSpc>
              <a:buSzPct val="80000"/>
            </a:pPr>
            <a:r>
              <a:rPr lang="ja-JP" altLang="en-US" sz="2400" dirty="0">
                <a:latin typeface="+mj-ea"/>
              </a:rPr>
              <a:t>緩和ケア診療加算（特定地域） ○点</a:t>
            </a:r>
          </a:p>
          <a:p>
            <a:pPr lvl="1" algn="just">
              <a:lnSpc>
                <a:spcPct val="90000"/>
              </a:lnSpc>
              <a:buSzPct val="80000"/>
            </a:pPr>
            <a:r>
              <a:rPr lang="en-US" altLang="ja-JP" sz="2400" dirty="0" smtClean="0">
                <a:latin typeface="+mj-ea"/>
              </a:rPr>
              <a:t>(</a:t>
            </a:r>
            <a:r>
              <a:rPr lang="ja-JP" altLang="en-US" sz="2400" dirty="0">
                <a:latin typeface="+mj-ea"/>
              </a:rPr>
              <a:t>新</a:t>
            </a:r>
            <a:r>
              <a:rPr lang="en-US" altLang="ja-JP" sz="2400" dirty="0">
                <a:latin typeface="+mj-ea"/>
              </a:rPr>
              <a:t>) </a:t>
            </a:r>
            <a:r>
              <a:rPr lang="ja-JP" altLang="en-US" sz="2400" dirty="0">
                <a:latin typeface="+mj-ea"/>
              </a:rPr>
              <a:t>外来緩和ケア管理料（特定地域） ○点</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糖尿病透析予防指導管理料（特定地域） ○点</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褥瘡ハイリスク患者ケア加算（特定地域） ○点</a:t>
            </a:r>
          </a:p>
          <a:p>
            <a:pPr lvl="1" algn="just">
              <a:lnSpc>
                <a:spcPct val="90000"/>
              </a:lnSpc>
              <a:buSzPct val="80000"/>
            </a:pPr>
            <a:r>
              <a:rPr lang="en-US" altLang="ja-JP" sz="2400" dirty="0">
                <a:latin typeface="+mj-ea"/>
              </a:rPr>
              <a:t>(</a:t>
            </a:r>
            <a:r>
              <a:rPr lang="ja-JP" altLang="en-US" sz="2400" dirty="0">
                <a:latin typeface="+mj-ea"/>
              </a:rPr>
              <a:t>新</a:t>
            </a:r>
            <a:r>
              <a:rPr lang="en-US" altLang="ja-JP" sz="2400" dirty="0">
                <a:latin typeface="+mj-ea"/>
              </a:rPr>
              <a:t>) </a:t>
            </a:r>
            <a:r>
              <a:rPr lang="ja-JP" altLang="en-US" sz="2400" dirty="0">
                <a:latin typeface="+mj-ea"/>
              </a:rPr>
              <a:t>退院調整加算（特定地域）</a:t>
            </a:r>
          </a:p>
          <a:p>
            <a:pPr lvl="1" algn="just">
              <a:lnSpc>
                <a:spcPct val="90000"/>
              </a:lnSpc>
              <a:buSzPct val="80000"/>
            </a:pPr>
            <a:r>
              <a:rPr lang="en-US" altLang="ja-JP" sz="2400" dirty="0">
                <a:latin typeface="+mj-ea"/>
              </a:rPr>
              <a:t>&lt;</a:t>
            </a:r>
            <a:r>
              <a:rPr lang="ja-JP" altLang="en-US" sz="2400" dirty="0">
                <a:latin typeface="+mj-ea"/>
              </a:rPr>
              <a:t>例</a:t>
            </a:r>
            <a:r>
              <a:rPr lang="en-US" altLang="ja-JP" sz="2400" dirty="0">
                <a:latin typeface="+mj-ea"/>
              </a:rPr>
              <a:t>&gt;</a:t>
            </a:r>
            <a:r>
              <a:rPr lang="ja-JP" altLang="en-US" sz="2400" dirty="0">
                <a:latin typeface="+mj-ea"/>
              </a:rPr>
              <a:t>（一般病棟１４日以内の場合） ○点 等</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dirty="0">
                <a:latin typeface="+mj-ea"/>
              </a:rPr>
              <a:t>専従、専任、常勤を緩和（ただし、医師は常勤とする）</a:t>
            </a:r>
          </a:p>
          <a:p>
            <a:pPr lvl="1" algn="just">
              <a:lnSpc>
                <a:spcPct val="90000"/>
              </a:lnSpc>
              <a:buSzPct val="80000"/>
            </a:pPr>
            <a:r>
              <a:rPr lang="ja-JP" altLang="en-US" sz="2400" dirty="0">
                <a:latin typeface="+mj-ea"/>
              </a:rPr>
              <a:t>専任チームの設置を緩和し、指導等を行った場合に</a:t>
            </a:r>
            <a:r>
              <a:rPr lang="ja-JP" altLang="en-US" sz="2400" dirty="0" smtClean="0">
                <a:latin typeface="+mj-ea"/>
              </a:rPr>
              <a:t>算定可</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医療資源の少ない地域に配慮した評価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5766777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夜勤</a:t>
            </a:r>
            <a:r>
              <a:rPr lang="en-US" altLang="ja-JP" sz="2800" dirty="0">
                <a:latin typeface="+mj-ea"/>
              </a:rPr>
              <a:t>72</a:t>
            </a:r>
            <a:r>
              <a:rPr lang="ja-JP" altLang="en-US" sz="2800" dirty="0">
                <a:latin typeface="+mj-ea"/>
              </a:rPr>
              <a:t>時間の緩和対象の拡大</a:t>
            </a:r>
          </a:p>
          <a:p>
            <a:pPr algn="just">
              <a:lnSpc>
                <a:spcPct val="90000"/>
              </a:lnSpc>
              <a:buSzPct val="80000"/>
            </a:pPr>
            <a:r>
              <a:rPr lang="ja-JP" altLang="en-US" sz="2800" dirty="0" smtClean="0">
                <a:latin typeface="+mj-ea"/>
              </a:rPr>
              <a:t>特定</a:t>
            </a:r>
            <a:r>
              <a:rPr lang="ja-JP" altLang="en-US" sz="2800" dirty="0">
                <a:latin typeface="+mj-ea"/>
              </a:rPr>
              <a:t>一般病棟</a:t>
            </a:r>
            <a:r>
              <a:rPr lang="ja-JP" altLang="en-US" sz="2800" dirty="0" smtClean="0">
                <a:latin typeface="+mj-ea"/>
              </a:rPr>
              <a:t>入院料</a:t>
            </a:r>
            <a:endParaRPr lang="en-US" altLang="ja-JP" sz="2800" dirty="0">
              <a:latin typeface="+mj-ea"/>
            </a:endParaRPr>
          </a:p>
          <a:p>
            <a:pPr lvl="1" algn="just">
              <a:lnSpc>
                <a:spcPct val="90000"/>
              </a:lnSpc>
              <a:buSzPct val="80000"/>
            </a:pPr>
            <a:r>
              <a:rPr lang="ja-JP" altLang="en-US" sz="2400" dirty="0">
                <a:latin typeface="+mj-ea"/>
              </a:rPr>
              <a:t>１ 特定一般病棟入院料１（</a:t>
            </a:r>
            <a:r>
              <a:rPr lang="en-US" altLang="ja-JP" sz="2400" dirty="0">
                <a:latin typeface="+mj-ea"/>
              </a:rPr>
              <a:t>13</a:t>
            </a:r>
            <a:r>
              <a:rPr lang="ja-JP" altLang="en-US" sz="2400" dirty="0">
                <a:latin typeface="+mj-ea"/>
              </a:rPr>
              <a:t>対１） </a:t>
            </a:r>
            <a:r>
              <a:rPr lang="en-US" altLang="ja-JP" sz="2400" dirty="0">
                <a:latin typeface="+mj-ea"/>
              </a:rPr>
              <a:t>1,103</a:t>
            </a:r>
            <a:r>
              <a:rPr lang="ja-JP" altLang="en-US" sz="2400" dirty="0">
                <a:latin typeface="+mj-ea"/>
              </a:rPr>
              <a:t>点</a:t>
            </a:r>
          </a:p>
          <a:p>
            <a:pPr lvl="1" algn="just">
              <a:lnSpc>
                <a:spcPct val="90000"/>
              </a:lnSpc>
              <a:buSzPct val="80000"/>
            </a:pPr>
            <a:r>
              <a:rPr lang="ja-JP" altLang="en-US" sz="2400" dirty="0">
                <a:latin typeface="+mj-ea"/>
              </a:rPr>
              <a:t>２ 特定一般病棟入院料</a:t>
            </a:r>
            <a:r>
              <a:rPr lang="en-US" altLang="ja-JP" sz="2400" dirty="0">
                <a:latin typeface="+mj-ea"/>
              </a:rPr>
              <a:t>2</a:t>
            </a:r>
            <a:r>
              <a:rPr lang="ja-JP" altLang="en-US" sz="2400" dirty="0">
                <a:latin typeface="+mj-ea"/>
              </a:rPr>
              <a:t>（</a:t>
            </a:r>
            <a:r>
              <a:rPr lang="en-US" altLang="ja-JP" sz="2400" dirty="0">
                <a:latin typeface="+mj-ea"/>
              </a:rPr>
              <a:t>15</a:t>
            </a:r>
            <a:r>
              <a:rPr lang="ja-JP" altLang="en-US" sz="2400" dirty="0">
                <a:latin typeface="+mj-ea"/>
              </a:rPr>
              <a:t>対１） </a:t>
            </a:r>
            <a:r>
              <a:rPr lang="en-US" altLang="ja-JP" sz="2400" dirty="0">
                <a:latin typeface="+mj-ea"/>
              </a:rPr>
              <a:t>945</a:t>
            </a:r>
            <a:r>
              <a:rPr lang="ja-JP" altLang="en-US" sz="2400" dirty="0">
                <a:latin typeface="+mj-ea"/>
              </a:rPr>
              <a:t>点</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b="1" u="sng" dirty="0">
                <a:latin typeface="+mj-ea"/>
              </a:rPr>
              <a:t>一般病棟が</a:t>
            </a:r>
            <a:r>
              <a:rPr lang="ja-JP" altLang="en-US" sz="2400" dirty="0">
                <a:latin typeface="+mj-ea"/>
              </a:rPr>
              <a:t>１病棟のものに限る</a:t>
            </a:r>
            <a:endParaRPr lang="ja-JP" altLang="en-US" sz="16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医療資源の少ない地域に配慮した評価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778221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新生児</a:t>
            </a:r>
            <a:r>
              <a:rPr lang="ja-JP" altLang="en-US" sz="2800" dirty="0">
                <a:latin typeface="+mj-ea"/>
              </a:rPr>
              <a:t>特定集中治療室管理料１、総合周産期特定集中治療室管理料（新生児</a:t>
            </a:r>
            <a:r>
              <a:rPr lang="ja-JP" altLang="en-US" sz="2800" dirty="0" smtClean="0">
                <a:latin typeface="+mj-ea"/>
              </a:rPr>
              <a:t>）、新生児</a:t>
            </a:r>
            <a:r>
              <a:rPr lang="ja-JP" altLang="en-US" sz="2800" dirty="0">
                <a:latin typeface="+mj-ea"/>
              </a:rPr>
              <a:t>特定集中治療室管理料</a:t>
            </a:r>
            <a:r>
              <a:rPr lang="ja-JP" altLang="en-US" sz="2800" dirty="0" smtClean="0">
                <a:latin typeface="+mj-ea"/>
              </a:rPr>
              <a:t>２、</a:t>
            </a:r>
            <a:r>
              <a:rPr lang="ja-JP" altLang="en-US" sz="2800" dirty="0">
                <a:latin typeface="+mj-ea"/>
              </a:rPr>
              <a:t>新生児治療回復室入院医療管理料</a:t>
            </a:r>
            <a:endParaRPr lang="en-US" altLang="ja-JP" sz="2800" dirty="0">
              <a:latin typeface="+mj-ea"/>
            </a:endParaRPr>
          </a:p>
          <a:p>
            <a:pPr algn="just">
              <a:lnSpc>
                <a:spcPct val="90000"/>
              </a:lnSpc>
              <a:buSzPct val="80000"/>
            </a:pPr>
            <a:r>
              <a:rPr lang="ja-JP" altLang="en-US" sz="2800" dirty="0">
                <a:latin typeface="+mj-ea"/>
              </a:rPr>
              <a:t>算定要件</a:t>
            </a:r>
          </a:p>
          <a:p>
            <a:pPr lvl="1" algn="just">
              <a:lnSpc>
                <a:spcPct val="90000"/>
              </a:lnSpc>
              <a:buSzPct val="80000"/>
            </a:pPr>
            <a:r>
              <a:rPr lang="ja-JP" altLang="en-US" sz="2400" dirty="0">
                <a:latin typeface="+mj-ea"/>
              </a:rPr>
              <a:t>新生児特定集中治療室管理料、総合周産期特定集中治療室管理料（新生児）及び新生児治療回復室入院医療管理料を算定した期間と通算して</a:t>
            </a:r>
            <a:r>
              <a:rPr lang="ja-JP" altLang="en-US" sz="2400" b="1" u="sng" dirty="0">
                <a:latin typeface="+mj-ea"/>
              </a:rPr>
              <a:t>○日</a:t>
            </a:r>
            <a:r>
              <a:rPr lang="ja-JP" altLang="en-US" sz="2400" dirty="0">
                <a:latin typeface="+mj-ea"/>
              </a:rPr>
              <a:t>（出生体重が</a:t>
            </a:r>
            <a:r>
              <a:rPr lang="en-US" altLang="ja-JP" sz="2400" dirty="0">
                <a:latin typeface="+mj-ea"/>
              </a:rPr>
              <a:t>1,500g</a:t>
            </a:r>
            <a:r>
              <a:rPr lang="ja-JP" altLang="en-US" sz="2400" dirty="0">
                <a:latin typeface="+mj-ea"/>
              </a:rPr>
              <a:t>以上</a:t>
            </a:r>
            <a:r>
              <a:rPr lang="ja-JP" altLang="en-US" sz="2400" b="1" u="sng" dirty="0">
                <a:latin typeface="+mj-ea"/>
              </a:rPr>
              <a:t>であって、以下の疾患の患者の場合</a:t>
            </a:r>
            <a:r>
              <a:rPr lang="ja-JP" altLang="en-US" sz="2400" dirty="0">
                <a:latin typeface="+mj-ea"/>
              </a:rPr>
              <a:t>）を限度として算定</a:t>
            </a:r>
            <a:r>
              <a:rPr lang="ja-JP" altLang="en-US" sz="2400" dirty="0" smtClean="0">
                <a:latin typeface="+mj-ea"/>
              </a:rPr>
              <a:t>する</a:t>
            </a:r>
            <a:endParaRPr lang="en-US" altLang="ja-JP" sz="2800" dirty="0">
              <a:latin typeface="+mj-ea"/>
            </a:endParaRPr>
          </a:p>
          <a:p>
            <a:pPr algn="just">
              <a:lnSpc>
                <a:spcPct val="90000"/>
              </a:lnSpc>
              <a:buSzPct val="80000"/>
            </a:pPr>
            <a:r>
              <a:rPr lang="ja-JP" altLang="en-US" sz="2800" dirty="0" smtClean="0">
                <a:latin typeface="+mj-ea"/>
              </a:rPr>
              <a:t>対象</a:t>
            </a:r>
            <a:r>
              <a:rPr lang="ja-JP" altLang="en-US" sz="2800" dirty="0">
                <a:latin typeface="+mj-ea"/>
              </a:rPr>
              <a:t>疾患</a:t>
            </a:r>
          </a:p>
          <a:p>
            <a:pPr lvl="1" algn="just">
              <a:lnSpc>
                <a:spcPct val="90000"/>
              </a:lnSpc>
              <a:buSzPct val="80000"/>
            </a:pPr>
            <a:r>
              <a:rPr lang="ja-JP" altLang="en-US" sz="2400" dirty="0">
                <a:latin typeface="+mj-ea"/>
              </a:rPr>
              <a:t>先天性水頭症、全前脳胞症、二分脊椎</a:t>
            </a:r>
            <a:r>
              <a:rPr lang="en-US" altLang="ja-JP" sz="2400" dirty="0">
                <a:latin typeface="+mj-ea"/>
              </a:rPr>
              <a:t>(</a:t>
            </a:r>
            <a:r>
              <a:rPr lang="ja-JP" altLang="en-US" sz="2400" dirty="0">
                <a:latin typeface="+mj-ea"/>
              </a:rPr>
              <a:t>脊椎破裂</a:t>
            </a:r>
            <a:r>
              <a:rPr lang="en-US" altLang="ja-JP" sz="2400" dirty="0">
                <a:latin typeface="+mj-ea"/>
              </a:rPr>
              <a:t>)</a:t>
            </a:r>
            <a:r>
              <a:rPr lang="ja-JP" altLang="en-US" sz="2400" dirty="0" err="1">
                <a:latin typeface="+mj-ea"/>
              </a:rPr>
              <a:t>、</a:t>
            </a:r>
            <a:r>
              <a:rPr lang="ja-JP" altLang="en-US" sz="2400" dirty="0">
                <a:latin typeface="+mj-ea"/>
              </a:rPr>
              <a:t>アーノルド・キアリ奇形、後鼻孔閉鎖、先天性喉頭軟化症、先天性気管支軟化症、先天性の</a:t>
            </a:r>
            <a:r>
              <a:rPr lang="ja-JP" altLang="en-US" sz="2400" dirty="0" err="1">
                <a:latin typeface="+mj-ea"/>
              </a:rPr>
              <a:t>う胞</a:t>
            </a:r>
            <a:r>
              <a:rPr lang="ja-JP" altLang="en-US" sz="2400" dirty="0">
                <a:latin typeface="+mj-ea"/>
              </a:rPr>
              <a:t>肺、肺低形成、食道閉鎖、十二指腸閉鎖、小腸閉鎖、鎖肛、ヒルシュスプルング病、総排泄腔遺残、頭蓋骨早期癒合症、骨</a:t>
            </a:r>
            <a:r>
              <a:rPr lang="en-US" altLang="ja-JP" sz="2400" dirty="0">
                <a:latin typeface="+mj-ea"/>
              </a:rPr>
              <a:t>(</a:t>
            </a:r>
            <a:r>
              <a:rPr lang="ja-JP" altLang="en-US" sz="2400" dirty="0">
                <a:latin typeface="+mj-ea"/>
              </a:rPr>
              <a:t>軟骨を含む</a:t>
            </a:r>
            <a:r>
              <a:rPr lang="en-US" altLang="ja-JP" sz="2400" dirty="0">
                <a:latin typeface="+mj-ea"/>
              </a:rPr>
              <a:t>)</a:t>
            </a:r>
            <a:r>
              <a:rPr lang="ja-JP" altLang="en-US" sz="2400" dirty="0">
                <a:latin typeface="+mj-ea"/>
              </a:rPr>
              <a:t>無形成・低形成・異形成、腹壁破裂、臍帯ヘルニア、ダウン症候群、</a:t>
            </a:r>
            <a:r>
              <a:rPr lang="en-US" altLang="ja-JP" sz="2400" dirty="0">
                <a:latin typeface="+mj-ea"/>
              </a:rPr>
              <a:t>18</a:t>
            </a:r>
            <a:r>
              <a:rPr lang="ja-JP" altLang="en-US" sz="2400" dirty="0">
                <a:latin typeface="+mj-ea"/>
              </a:rPr>
              <a:t>トリソミー、</a:t>
            </a:r>
            <a:r>
              <a:rPr lang="en-US" altLang="ja-JP" sz="2400" dirty="0">
                <a:latin typeface="+mj-ea"/>
              </a:rPr>
              <a:t>13</a:t>
            </a:r>
            <a:r>
              <a:rPr lang="ja-JP" altLang="en-US" sz="2400" dirty="0">
                <a:latin typeface="+mj-ea"/>
              </a:rPr>
              <a:t>トリソミー、多発奇形</a:t>
            </a:r>
            <a:r>
              <a:rPr lang="ja-JP" altLang="en-US" sz="2400" dirty="0" smtClean="0">
                <a:latin typeface="+mj-ea"/>
              </a:rPr>
              <a:t>症候群</a:t>
            </a:r>
            <a:endParaRPr lang="ja-JP" altLang="en-US" sz="12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新生児医療の評価見直し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544115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新生児</a:t>
            </a:r>
            <a:r>
              <a:rPr lang="ja-JP" altLang="en-US" sz="2800" dirty="0">
                <a:latin typeface="+mj-ea"/>
              </a:rPr>
              <a:t>特定集中治療室管理料１、総合周産期特定集中治療室管理料（新生児</a:t>
            </a:r>
            <a:r>
              <a:rPr lang="ja-JP" altLang="en-US" sz="2800" dirty="0" smtClean="0">
                <a:latin typeface="+mj-ea"/>
              </a:rPr>
              <a:t>）（</a:t>
            </a:r>
            <a:r>
              <a:rPr lang="ja-JP" altLang="en-US" sz="2800" dirty="0">
                <a:latin typeface="+mj-ea"/>
              </a:rPr>
              <a:t>１日につき</a:t>
            </a:r>
            <a:r>
              <a:rPr lang="ja-JP" altLang="en-US" sz="2800" dirty="0" smtClean="0">
                <a:latin typeface="+mj-ea"/>
              </a:rPr>
              <a:t>）　　　</a:t>
            </a:r>
            <a:r>
              <a:rPr lang="en-US" altLang="ja-JP" sz="2800" dirty="0" smtClean="0">
                <a:latin typeface="+mj-ea"/>
              </a:rPr>
              <a:t>10,011</a:t>
            </a:r>
            <a:r>
              <a:rPr lang="ja-JP" altLang="en-US" sz="2800" dirty="0">
                <a:latin typeface="+mj-ea"/>
              </a:rPr>
              <a:t>点</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dirty="0">
                <a:latin typeface="+mj-ea"/>
              </a:rPr>
              <a:t>専任の</a:t>
            </a:r>
            <a:r>
              <a:rPr lang="ja-JP" altLang="en-US" sz="2400" dirty="0" smtClean="0">
                <a:latin typeface="+mj-ea"/>
              </a:rPr>
              <a:t>医師を常時</a:t>
            </a:r>
            <a:r>
              <a:rPr lang="ja-JP" altLang="en-US" sz="2400" dirty="0">
                <a:latin typeface="+mj-ea"/>
              </a:rPr>
              <a:t>治療室内に</a:t>
            </a:r>
            <a:r>
              <a:rPr lang="ja-JP" altLang="en-US" sz="2400" dirty="0" smtClean="0">
                <a:latin typeface="+mj-ea"/>
              </a:rPr>
              <a:t>配置</a:t>
            </a:r>
            <a:endParaRPr lang="ja-JP" altLang="en-US" sz="2400" dirty="0">
              <a:latin typeface="+mj-ea"/>
            </a:endParaRPr>
          </a:p>
          <a:p>
            <a:pPr lvl="1" algn="just">
              <a:lnSpc>
                <a:spcPct val="90000"/>
              </a:lnSpc>
              <a:buSzPct val="80000"/>
            </a:pPr>
            <a:r>
              <a:rPr lang="ja-JP" altLang="en-US" sz="2400" dirty="0">
                <a:latin typeface="+mj-ea"/>
              </a:rPr>
              <a:t>看護配置が常時３対１</a:t>
            </a:r>
            <a:r>
              <a:rPr lang="ja-JP" altLang="en-US" sz="2400" dirty="0" smtClean="0">
                <a:latin typeface="+mj-ea"/>
              </a:rPr>
              <a:t>以上</a:t>
            </a:r>
            <a:endParaRPr lang="ja-JP" altLang="en-US" sz="2400" dirty="0">
              <a:latin typeface="+mj-ea"/>
            </a:endParaRPr>
          </a:p>
          <a:p>
            <a:pPr lvl="1" algn="just">
              <a:lnSpc>
                <a:spcPct val="90000"/>
              </a:lnSpc>
              <a:buSzPct val="80000"/>
            </a:pPr>
            <a:r>
              <a:rPr lang="ja-JP" altLang="en-US" sz="2400" dirty="0">
                <a:latin typeface="+mj-ea"/>
              </a:rPr>
              <a:t>救急蘇生装置等の装置、器具を治療室内に常時備えて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b="1" u="sng" dirty="0">
                <a:latin typeface="+mj-ea"/>
              </a:rPr>
              <a:t>以下のいずれかを満たすこと。</a:t>
            </a:r>
          </a:p>
          <a:p>
            <a:pPr lvl="2" algn="just">
              <a:lnSpc>
                <a:spcPct val="90000"/>
              </a:lnSpc>
              <a:buSzPct val="80000"/>
            </a:pPr>
            <a:r>
              <a:rPr lang="ja-JP" altLang="en-US" b="1" u="sng" dirty="0" smtClean="0">
                <a:latin typeface="+mj-ea"/>
              </a:rPr>
              <a:t>出生</a:t>
            </a:r>
            <a:r>
              <a:rPr lang="ja-JP" altLang="en-US" b="1" u="sng" dirty="0">
                <a:latin typeface="+mj-ea"/>
              </a:rPr>
              <a:t>体重○</a:t>
            </a:r>
            <a:r>
              <a:rPr lang="en-US" altLang="ja-JP" b="1" u="sng" dirty="0">
                <a:latin typeface="+mj-ea"/>
              </a:rPr>
              <a:t>g</a:t>
            </a:r>
            <a:r>
              <a:rPr lang="ja-JP" altLang="en-US" b="1" u="sng" dirty="0">
                <a:latin typeface="+mj-ea"/>
              </a:rPr>
              <a:t>未満の新規入院患者が１年間に○名</a:t>
            </a:r>
            <a:r>
              <a:rPr lang="ja-JP" altLang="en-US" b="1" u="sng" dirty="0" smtClean="0">
                <a:latin typeface="+mj-ea"/>
              </a:rPr>
              <a:t>以上</a:t>
            </a:r>
            <a:endParaRPr lang="ja-JP" altLang="en-US" b="1" u="sng" dirty="0">
              <a:latin typeface="+mj-ea"/>
            </a:endParaRPr>
          </a:p>
          <a:p>
            <a:pPr lvl="2" algn="just">
              <a:lnSpc>
                <a:spcPct val="90000"/>
              </a:lnSpc>
              <a:buSzPct val="80000"/>
            </a:pPr>
            <a:r>
              <a:rPr lang="ja-JP" altLang="en-US" b="1" u="sng" dirty="0" smtClean="0">
                <a:latin typeface="+mj-ea"/>
              </a:rPr>
              <a:t>当該</a:t>
            </a:r>
            <a:r>
              <a:rPr lang="ja-JP" altLang="en-US" b="1" u="sng" dirty="0">
                <a:latin typeface="+mj-ea"/>
              </a:rPr>
              <a:t>治療室に入院中の患者の開頭、開胸又は開腹手術が１年間に○件</a:t>
            </a:r>
            <a:r>
              <a:rPr lang="ja-JP" altLang="en-US" b="1" u="sng" dirty="0" smtClean="0">
                <a:latin typeface="+mj-ea"/>
              </a:rPr>
              <a:t>以上</a:t>
            </a:r>
            <a:endParaRPr lang="ja-JP" altLang="en-US"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新生児医療の評価見直し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08910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新生児</a:t>
            </a:r>
            <a:r>
              <a:rPr lang="ja-JP" altLang="en-US" sz="2800" dirty="0">
                <a:latin typeface="+mj-ea"/>
              </a:rPr>
              <a:t>特定集中治療室管理料</a:t>
            </a:r>
            <a:r>
              <a:rPr lang="ja-JP" altLang="en-US" sz="2800" dirty="0" smtClean="0">
                <a:latin typeface="+mj-ea"/>
              </a:rPr>
              <a:t>２（</a:t>
            </a:r>
            <a:r>
              <a:rPr lang="ja-JP" altLang="en-US" sz="2800" dirty="0">
                <a:latin typeface="+mj-ea"/>
              </a:rPr>
              <a:t>１日につき</a:t>
            </a:r>
            <a:r>
              <a:rPr lang="ja-JP" altLang="en-US" sz="2800" dirty="0" smtClean="0">
                <a:latin typeface="+mj-ea"/>
              </a:rPr>
              <a:t>）</a:t>
            </a:r>
            <a:endParaRPr lang="en-US" altLang="ja-JP" sz="2800" dirty="0" smtClean="0">
              <a:latin typeface="+mj-ea"/>
            </a:endParaRPr>
          </a:p>
          <a:p>
            <a:pPr marL="0" indent="0" algn="just">
              <a:lnSpc>
                <a:spcPct val="90000"/>
              </a:lnSpc>
              <a:buSzPct val="80000"/>
              <a:buNone/>
            </a:pPr>
            <a:r>
              <a:rPr lang="ja-JP" altLang="en-US" sz="2800" dirty="0">
                <a:latin typeface="+mj-ea"/>
              </a:rPr>
              <a:t>　</a:t>
            </a:r>
            <a:r>
              <a:rPr lang="ja-JP" altLang="en-US" sz="2800" dirty="0" smtClean="0">
                <a:latin typeface="+mj-ea"/>
              </a:rPr>
              <a:t>　　　　　　　　　　　　　　　　　　　　　　　　　　　　 </a:t>
            </a:r>
            <a:r>
              <a:rPr lang="ja-JP" altLang="en-US" sz="2800" dirty="0">
                <a:latin typeface="+mj-ea"/>
              </a:rPr>
              <a:t>○点</a:t>
            </a:r>
            <a:r>
              <a:rPr lang="en-US" altLang="ja-JP" sz="2800" dirty="0">
                <a:latin typeface="+mj-ea"/>
              </a:rPr>
              <a:t>(</a:t>
            </a:r>
            <a:r>
              <a:rPr lang="ja-JP" altLang="en-US" sz="2800" dirty="0">
                <a:latin typeface="+mj-ea"/>
              </a:rPr>
              <a:t>改</a:t>
            </a:r>
            <a:r>
              <a:rPr lang="en-US" altLang="ja-JP" sz="2800" dirty="0">
                <a:latin typeface="+mj-ea"/>
              </a:rPr>
              <a:t>)</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dirty="0">
                <a:latin typeface="+mj-ea"/>
              </a:rPr>
              <a:t>専任の医師が常時、保険医療機関内に</a:t>
            </a:r>
            <a:r>
              <a:rPr lang="ja-JP" altLang="en-US" sz="2400" dirty="0" smtClean="0">
                <a:latin typeface="+mj-ea"/>
              </a:rPr>
              <a:t>勤務</a:t>
            </a:r>
            <a:endParaRPr lang="ja-JP" altLang="en-US" sz="2400" dirty="0">
              <a:latin typeface="+mj-ea"/>
            </a:endParaRPr>
          </a:p>
          <a:p>
            <a:pPr lvl="1" algn="just">
              <a:lnSpc>
                <a:spcPct val="90000"/>
              </a:lnSpc>
              <a:buSzPct val="80000"/>
            </a:pPr>
            <a:r>
              <a:rPr lang="ja-JP" altLang="en-US" sz="2400" dirty="0">
                <a:latin typeface="+mj-ea"/>
              </a:rPr>
              <a:t>看護配置が常時３対１</a:t>
            </a:r>
            <a:r>
              <a:rPr lang="ja-JP" altLang="en-US" sz="2400" dirty="0" smtClean="0">
                <a:latin typeface="+mj-ea"/>
              </a:rPr>
              <a:t>以上</a:t>
            </a:r>
            <a:endParaRPr lang="ja-JP" altLang="en-US" sz="2400" dirty="0">
              <a:latin typeface="+mj-ea"/>
            </a:endParaRPr>
          </a:p>
          <a:p>
            <a:pPr lvl="1" algn="just">
              <a:lnSpc>
                <a:spcPct val="90000"/>
              </a:lnSpc>
              <a:buSzPct val="80000"/>
            </a:pPr>
            <a:r>
              <a:rPr lang="ja-JP" altLang="en-US" sz="2400" dirty="0">
                <a:latin typeface="+mj-ea"/>
              </a:rPr>
              <a:t>救急蘇生装置等の装置、器具を治療室内に常時備えて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b="1" u="sng" dirty="0">
                <a:latin typeface="+mj-ea"/>
              </a:rPr>
              <a:t>出生体重○</a:t>
            </a:r>
            <a:r>
              <a:rPr lang="en-US" altLang="ja-JP" sz="2400" b="1" u="sng" dirty="0">
                <a:latin typeface="+mj-ea"/>
              </a:rPr>
              <a:t>g</a:t>
            </a:r>
            <a:r>
              <a:rPr lang="ja-JP" altLang="en-US" sz="2400" b="1" u="sng" dirty="0">
                <a:latin typeface="+mj-ea"/>
              </a:rPr>
              <a:t>未満の新規入院患者が１年間に○名</a:t>
            </a:r>
            <a:r>
              <a:rPr lang="ja-JP" altLang="en-US" sz="2400" b="1" u="sng" dirty="0" smtClean="0">
                <a:latin typeface="+mj-ea"/>
              </a:rPr>
              <a:t>以上</a:t>
            </a:r>
            <a:endParaRPr lang="ja-JP" altLang="en-US" sz="2400" b="1" u="sng" dirty="0">
              <a:latin typeface="+mj-ea"/>
            </a:endParaRPr>
          </a:p>
          <a:p>
            <a:pPr algn="just">
              <a:lnSpc>
                <a:spcPct val="90000"/>
              </a:lnSpc>
              <a:buSzPct val="80000"/>
            </a:pPr>
            <a:endParaRPr lang="ja-JP" altLang="en-US" sz="2800" dirty="0">
              <a:latin typeface="+mj-ea"/>
            </a:endParaRPr>
          </a:p>
          <a:p>
            <a:pPr algn="just">
              <a:lnSpc>
                <a:spcPct val="90000"/>
              </a:lnSpc>
              <a:buSzPct val="80000"/>
            </a:pPr>
            <a:r>
              <a:rPr lang="ja-JP" altLang="en-US" sz="2800" dirty="0">
                <a:latin typeface="+mj-ea"/>
              </a:rPr>
              <a:t>経過措置</a:t>
            </a:r>
          </a:p>
          <a:p>
            <a:pPr lvl="1" algn="just">
              <a:lnSpc>
                <a:spcPct val="90000"/>
              </a:lnSpc>
              <a:buSzPct val="80000"/>
            </a:pPr>
            <a:r>
              <a:rPr lang="ja-JP" altLang="en-US" sz="2400" dirty="0">
                <a:latin typeface="+mj-ea"/>
              </a:rPr>
              <a:t>平成</a:t>
            </a:r>
            <a:r>
              <a:rPr lang="en-US" altLang="ja-JP" sz="2400" dirty="0">
                <a:latin typeface="+mj-ea"/>
              </a:rPr>
              <a:t>26</a:t>
            </a:r>
            <a:r>
              <a:rPr lang="ja-JP" altLang="en-US" sz="2400" dirty="0">
                <a:latin typeface="+mj-ea"/>
              </a:rPr>
              <a:t>年３月</a:t>
            </a:r>
            <a:r>
              <a:rPr lang="en-US" altLang="ja-JP" sz="2400" dirty="0">
                <a:latin typeface="+mj-ea"/>
              </a:rPr>
              <a:t>31</a:t>
            </a:r>
            <a:r>
              <a:rPr lang="ja-JP" altLang="en-US" sz="2400" dirty="0">
                <a:latin typeface="+mj-ea"/>
              </a:rPr>
              <a:t>日に新生児特定集中治療室管理料、総合周産期特定集中治療室管理料</a:t>
            </a:r>
            <a:r>
              <a:rPr lang="en-US" altLang="ja-JP" sz="2400" dirty="0">
                <a:latin typeface="+mj-ea"/>
              </a:rPr>
              <a:t>(</a:t>
            </a:r>
            <a:r>
              <a:rPr lang="ja-JP" altLang="en-US" sz="2400" dirty="0">
                <a:latin typeface="+mj-ea"/>
              </a:rPr>
              <a:t>新生児</a:t>
            </a:r>
            <a:r>
              <a:rPr lang="en-US" altLang="ja-JP" sz="2400" dirty="0">
                <a:latin typeface="+mj-ea"/>
              </a:rPr>
              <a:t>)</a:t>
            </a:r>
            <a:r>
              <a:rPr lang="ja-JP" altLang="en-US" sz="2400" dirty="0">
                <a:latin typeface="+mj-ea"/>
              </a:rPr>
              <a:t>の届出を行っている医療機関については、平成○年○月○日までの間、上記基準を満たしているものとする</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新生児医療の評価見直し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366014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小児</a:t>
            </a:r>
            <a:r>
              <a:rPr lang="ja-JP" altLang="en-US" sz="2800" dirty="0">
                <a:latin typeface="+mj-ea"/>
              </a:rPr>
              <a:t>特定集中治療室</a:t>
            </a:r>
            <a:r>
              <a:rPr lang="ja-JP" altLang="en-US" sz="2800" dirty="0" smtClean="0">
                <a:latin typeface="+mj-ea"/>
              </a:rPr>
              <a:t>管理料（</a:t>
            </a:r>
            <a:r>
              <a:rPr lang="ja-JP" altLang="en-US" sz="2800" dirty="0">
                <a:latin typeface="+mj-ea"/>
              </a:rPr>
              <a:t>１日につき）</a:t>
            </a:r>
          </a:p>
          <a:p>
            <a:pPr lvl="1" algn="just">
              <a:lnSpc>
                <a:spcPct val="90000"/>
              </a:lnSpc>
              <a:buSzPct val="80000"/>
            </a:pPr>
            <a:r>
              <a:rPr lang="ja-JP" altLang="en-US" sz="2400" dirty="0">
                <a:latin typeface="+mj-ea"/>
              </a:rPr>
              <a:t>１ ７日以内 </a:t>
            </a:r>
            <a:r>
              <a:rPr lang="ja-JP" altLang="en-US" sz="2400" dirty="0" smtClean="0">
                <a:latin typeface="+mj-ea"/>
              </a:rPr>
              <a:t>　　　　　　　　</a:t>
            </a:r>
            <a:r>
              <a:rPr lang="en-US" altLang="ja-JP" sz="2400" dirty="0" smtClean="0">
                <a:latin typeface="+mj-ea"/>
              </a:rPr>
              <a:t>15,500</a:t>
            </a:r>
            <a:r>
              <a:rPr lang="ja-JP" altLang="en-US" sz="2400" dirty="0">
                <a:latin typeface="+mj-ea"/>
              </a:rPr>
              <a:t>点</a:t>
            </a:r>
          </a:p>
          <a:p>
            <a:pPr lvl="1" algn="just">
              <a:lnSpc>
                <a:spcPct val="90000"/>
              </a:lnSpc>
              <a:buSzPct val="80000"/>
            </a:pPr>
            <a:r>
              <a:rPr lang="ja-JP" altLang="en-US" sz="2400" dirty="0">
                <a:latin typeface="+mj-ea"/>
              </a:rPr>
              <a:t>２ ８日以上</a:t>
            </a:r>
            <a:r>
              <a:rPr lang="en-US" altLang="ja-JP" sz="2400" dirty="0">
                <a:latin typeface="+mj-ea"/>
              </a:rPr>
              <a:t>14</a:t>
            </a:r>
            <a:r>
              <a:rPr lang="ja-JP" altLang="en-US" sz="2400" dirty="0">
                <a:latin typeface="+mj-ea"/>
              </a:rPr>
              <a:t>日以内 </a:t>
            </a:r>
            <a:r>
              <a:rPr lang="ja-JP" altLang="en-US" sz="2400" dirty="0" smtClean="0">
                <a:latin typeface="+mj-ea"/>
              </a:rPr>
              <a:t>　　</a:t>
            </a:r>
            <a:r>
              <a:rPr lang="en-US" altLang="ja-JP" sz="2400" dirty="0" smtClean="0">
                <a:latin typeface="+mj-ea"/>
              </a:rPr>
              <a:t>13,500</a:t>
            </a:r>
            <a:r>
              <a:rPr lang="ja-JP" altLang="en-US" sz="2400" dirty="0">
                <a:latin typeface="+mj-ea"/>
              </a:rPr>
              <a:t>点</a:t>
            </a:r>
          </a:p>
          <a:p>
            <a:pPr algn="just">
              <a:lnSpc>
                <a:spcPct val="90000"/>
              </a:lnSpc>
              <a:buSzPct val="80000"/>
            </a:pPr>
            <a:r>
              <a:rPr lang="ja-JP" altLang="en-US" sz="2800" dirty="0">
                <a:latin typeface="+mj-ea"/>
              </a:rPr>
              <a:t>施設基準</a:t>
            </a:r>
          </a:p>
          <a:p>
            <a:pPr lvl="1" algn="just">
              <a:lnSpc>
                <a:spcPct val="90000"/>
              </a:lnSpc>
              <a:buSzPct val="80000"/>
            </a:pPr>
            <a:r>
              <a:rPr lang="ja-JP" altLang="en-US" sz="2400" dirty="0">
                <a:latin typeface="+mj-ea"/>
              </a:rPr>
              <a:t>次のいずれかを満たす。</a:t>
            </a:r>
          </a:p>
          <a:p>
            <a:pPr lvl="2" algn="just">
              <a:lnSpc>
                <a:spcPct val="90000"/>
              </a:lnSpc>
              <a:buSzPct val="80000"/>
            </a:pPr>
            <a:r>
              <a:rPr lang="ja-JP" altLang="en-US" dirty="0">
                <a:latin typeface="+mj-ea"/>
              </a:rPr>
              <a:t>当該治療室に入院する患者のうち、転院日に他の医療機関において救命救急入院料、特定集中治療室管理料を算定していた患者を年間</a:t>
            </a:r>
            <a:r>
              <a:rPr lang="en-US" altLang="ja-JP" dirty="0">
                <a:latin typeface="+mj-ea"/>
              </a:rPr>
              <a:t>20</a:t>
            </a:r>
            <a:r>
              <a:rPr lang="ja-JP" altLang="en-US" dirty="0">
                <a:latin typeface="+mj-ea"/>
              </a:rPr>
              <a:t>名以上受け入れて</a:t>
            </a:r>
            <a:r>
              <a:rPr lang="ja-JP" altLang="en-US" dirty="0" smtClean="0">
                <a:latin typeface="+mj-ea"/>
              </a:rPr>
              <a:t>いる</a:t>
            </a:r>
            <a:endParaRPr lang="ja-JP" altLang="en-US" dirty="0">
              <a:latin typeface="+mj-ea"/>
            </a:endParaRPr>
          </a:p>
          <a:p>
            <a:pPr lvl="2" algn="just">
              <a:lnSpc>
                <a:spcPct val="90000"/>
              </a:lnSpc>
              <a:buSzPct val="80000"/>
            </a:pPr>
            <a:r>
              <a:rPr lang="ja-JP" altLang="en-US" b="1" u="sng" dirty="0">
                <a:latin typeface="+mj-ea"/>
              </a:rPr>
              <a:t>当該治療室に入院する患者のうち、転院日に救急搬送診療料を算定した患者を年間○名以上</a:t>
            </a:r>
            <a:r>
              <a:rPr lang="en-US" altLang="ja-JP" b="1" u="sng" dirty="0">
                <a:latin typeface="+mj-ea"/>
              </a:rPr>
              <a:t>(</a:t>
            </a:r>
            <a:r>
              <a:rPr lang="ja-JP" altLang="en-US" b="1" u="sng" dirty="0">
                <a:latin typeface="+mj-ea"/>
              </a:rPr>
              <a:t>うち、入室</a:t>
            </a:r>
            <a:r>
              <a:rPr lang="en-US" altLang="ja-JP" b="1" u="sng" dirty="0">
                <a:latin typeface="+mj-ea"/>
              </a:rPr>
              <a:t>24</a:t>
            </a:r>
            <a:r>
              <a:rPr lang="ja-JP" altLang="en-US" b="1" u="sng" dirty="0">
                <a:latin typeface="+mj-ea"/>
              </a:rPr>
              <a:t>時間以内に人工呼吸を実施した患者が○名以上</a:t>
            </a:r>
            <a:r>
              <a:rPr lang="en-US" altLang="ja-JP" b="1" u="sng" dirty="0">
                <a:latin typeface="+mj-ea"/>
              </a:rPr>
              <a:t>)</a:t>
            </a:r>
            <a:r>
              <a:rPr lang="ja-JP" altLang="en-US" b="1" u="sng" dirty="0">
                <a:latin typeface="+mj-ea"/>
              </a:rPr>
              <a:t>受け入れて</a:t>
            </a:r>
            <a:r>
              <a:rPr lang="ja-JP" altLang="en-US" b="1" u="sng" dirty="0" smtClean="0">
                <a:latin typeface="+mj-ea"/>
              </a:rPr>
              <a:t>いる</a:t>
            </a:r>
            <a:endParaRPr lang="ja-JP" altLang="en-US"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入　院　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新生児医療の評価見直し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063694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58</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441812"/>
          </a:xfrm>
          <a:prstGeom prst="rect">
            <a:avLst/>
          </a:prstGeom>
        </p:spPr>
      </p:pic>
    </p:spTree>
    <p:extLst>
      <p:ext uri="{BB962C8B-B14F-4D97-AF65-F5344CB8AC3E}">
        <p14:creationId xmlns:p14="http://schemas.microsoft.com/office/powerpoint/2010/main" val="338954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59</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452484"/>
          </a:xfrm>
          <a:prstGeom prst="rect">
            <a:avLst/>
          </a:prstGeom>
        </p:spPr>
      </p:pic>
    </p:spTree>
    <p:extLst>
      <p:ext uri="{BB962C8B-B14F-4D97-AF65-F5344CB8AC3E}">
        <p14:creationId xmlns:p14="http://schemas.microsoft.com/office/powerpoint/2010/main" val="2991340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中医協の資料</a:t>
            </a:r>
            <a:endParaRPr lang="en-US" altLang="ja-JP" sz="2800" dirty="0" smtClean="0">
              <a:latin typeface="+mj-ea"/>
              <a:ea typeface="+mj-ea"/>
            </a:endParaRPr>
          </a:p>
          <a:p>
            <a:pPr lvl="1" algn="just" eaLnBrk="1" hangingPunct="1">
              <a:lnSpc>
                <a:spcPct val="90000"/>
              </a:lnSpc>
            </a:pPr>
            <a:r>
              <a:rPr lang="en-US" altLang="ja-JP" sz="2400" dirty="0">
                <a:latin typeface="+mj-ea"/>
                <a:ea typeface="+mj-ea"/>
              </a:rPr>
              <a:t>1</a:t>
            </a:r>
            <a:r>
              <a:rPr lang="ja-JP" altLang="en-US" sz="2400" dirty="0" smtClean="0">
                <a:latin typeface="+mj-ea"/>
                <a:ea typeface="+mj-ea"/>
              </a:rPr>
              <a:t>月</a:t>
            </a:r>
            <a:r>
              <a:rPr lang="en-US" altLang="ja-JP" sz="2400" dirty="0" smtClean="0">
                <a:latin typeface="+mj-ea"/>
                <a:ea typeface="+mj-ea"/>
              </a:rPr>
              <a:t>29</a:t>
            </a:r>
            <a:r>
              <a:rPr lang="ja-JP" altLang="en-US" sz="2400" dirty="0" smtClean="0">
                <a:latin typeface="+mj-ea"/>
                <a:ea typeface="+mj-ea"/>
              </a:rPr>
              <a:t>日と</a:t>
            </a:r>
            <a:r>
              <a:rPr lang="en-US" altLang="ja-JP" sz="2400" dirty="0" smtClean="0">
                <a:latin typeface="+mj-ea"/>
                <a:ea typeface="+mj-ea"/>
              </a:rPr>
              <a:t>2</a:t>
            </a:r>
            <a:r>
              <a:rPr lang="ja-JP" altLang="en-US" sz="2400" dirty="0" smtClean="0">
                <a:latin typeface="+mj-ea"/>
                <a:ea typeface="+mj-ea"/>
              </a:rPr>
              <a:t>月</a:t>
            </a:r>
            <a:r>
              <a:rPr lang="en-US" altLang="ja-JP" sz="2400" dirty="0" smtClean="0">
                <a:latin typeface="+mj-ea"/>
                <a:ea typeface="+mj-ea"/>
              </a:rPr>
              <a:t>5</a:t>
            </a:r>
            <a:r>
              <a:rPr lang="ja-JP" altLang="en-US" sz="2400" dirty="0" smtClean="0">
                <a:latin typeface="+mj-ea"/>
                <a:ea typeface="+mj-ea"/>
              </a:rPr>
              <a:t>日に個別改定項目（短冊）を提示</a:t>
            </a:r>
            <a:endParaRPr lang="en-US" altLang="ja-JP" sz="2000" dirty="0" smtClean="0">
              <a:latin typeface="+mj-ea"/>
              <a:ea typeface="+mj-ea"/>
            </a:endParaRPr>
          </a:p>
          <a:p>
            <a:pPr algn="just" eaLnBrk="1" hangingPunct="1">
              <a:lnSpc>
                <a:spcPct val="90000"/>
              </a:lnSpc>
            </a:pPr>
            <a:endParaRPr lang="en-US" altLang="ja-JP" sz="900" dirty="0">
              <a:latin typeface="+mj-ea"/>
              <a:ea typeface="+mj-ea"/>
            </a:endParaRPr>
          </a:p>
          <a:p>
            <a:pPr algn="just" eaLnBrk="1" hangingPunct="1">
              <a:lnSpc>
                <a:spcPct val="90000"/>
              </a:lnSpc>
            </a:pPr>
            <a:r>
              <a:rPr lang="ja-JP" altLang="en-US" sz="2800" dirty="0" smtClean="0">
                <a:latin typeface="+mj-ea"/>
                <a:ea typeface="+mj-ea"/>
              </a:rPr>
              <a:t>基本</a:t>
            </a:r>
            <a:r>
              <a:rPr lang="ja-JP" altLang="en-US" sz="2800" dirty="0">
                <a:latin typeface="+mj-ea"/>
                <a:ea typeface="+mj-ea"/>
              </a:rPr>
              <a:t>診療料</a:t>
            </a:r>
          </a:p>
          <a:p>
            <a:pPr lvl="1" algn="just" eaLnBrk="1" hangingPunct="1">
              <a:lnSpc>
                <a:spcPct val="90000"/>
              </a:lnSpc>
            </a:pPr>
            <a:r>
              <a:rPr lang="ja-JP" altLang="en-US" sz="2400" dirty="0" smtClean="0">
                <a:latin typeface="+mj-ea"/>
                <a:ea typeface="+mj-ea"/>
              </a:rPr>
              <a:t>初診料 ＋</a:t>
            </a:r>
            <a:r>
              <a:rPr lang="ja-JP" altLang="en-US" sz="2400" dirty="0">
                <a:latin typeface="+mj-ea"/>
                <a:ea typeface="+mj-ea"/>
              </a:rPr>
              <a:t>１２</a:t>
            </a:r>
            <a:r>
              <a:rPr lang="ja-JP" altLang="en-US" sz="2400" dirty="0" smtClean="0">
                <a:latin typeface="+mj-ea"/>
                <a:ea typeface="+mj-ea"/>
              </a:rPr>
              <a:t>点、再診料 ＋３点</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外来診療料（</a:t>
            </a:r>
            <a:r>
              <a:rPr lang="en-US" altLang="ja-JP" sz="2400" dirty="0" smtClean="0">
                <a:latin typeface="+mj-ea"/>
                <a:ea typeface="+mj-ea"/>
              </a:rPr>
              <a:t>200</a:t>
            </a:r>
            <a:r>
              <a:rPr lang="ja-JP" altLang="en-US" sz="2400" dirty="0" smtClean="0">
                <a:latin typeface="+mj-ea"/>
                <a:ea typeface="+mj-ea"/>
              </a:rPr>
              <a:t>床以上）：再診料と同じに？</a:t>
            </a:r>
            <a:endParaRPr lang="en-US" altLang="ja-JP" sz="2400" dirty="0" smtClean="0">
              <a:latin typeface="+mj-ea"/>
              <a:ea typeface="+mj-ea"/>
            </a:endParaRPr>
          </a:p>
          <a:p>
            <a:pPr lvl="1" algn="just" eaLnBrk="1" hangingPunct="1">
              <a:lnSpc>
                <a:spcPct val="90000"/>
              </a:lnSpc>
            </a:pPr>
            <a:endParaRPr lang="en-US" altLang="ja-JP" sz="800" dirty="0">
              <a:latin typeface="+mj-ea"/>
              <a:ea typeface="+mj-ea"/>
            </a:endParaRPr>
          </a:p>
          <a:p>
            <a:pPr algn="just" eaLnBrk="1" hangingPunct="1">
              <a:lnSpc>
                <a:spcPct val="90000"/>
              </a:lnSpc>
            </a:pPr>
            <a:r>
              <a:rPr lang="ja-JP" altLang="en-US" sz="2800" dirty="0" smtClean="0">
                <a:latin typeface="+mj-ea"/>
                <a:ea typeface="+mj-ea"/>
              </a:rPr>
              <a:t>入院基本料</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有床診療所２％</a:t>
            </a:r>
            <a:r>
              <a:rPr lang="ja-JP" altLang="en-US" sz="2400" dirty="0">
                <a:latin typeface="+mj-ea"/>
                <a:ea typeface="+mj-ea"/>
              </a:rPr>
              <a:t>程度</a:t>
            </a:r>
            <a:r>
              <a:rPr lang="ja-JP" altLang="en-US" sz="2400" dirty="0" smtClean="0">
                <a:latin typeface="+mj-ea"/>
                <a:ea typeface="+mj-ea"/>
              </a:rPr>
              <a:t>引き上げ</a:t>
            </a:r>
            <a:endParaRPr lang="en-US" altLang="ja-JP" sz="2400" dirty="0">
              <a:latin typeface="+mj-ea"/>
              <a:ea typeface="+mj-ea"/>
            </a:endParaRPr>
          </a:p>
          <a:p>
            <a:pPr lvl="1" algn="just" eaLnBrk="1" hangingPunct="1">
              <a:lnSpc>
                <a:spcPct val="90000"/>
              </a:lnSpc>
            </a:pPr>
            <a:r>
              <a:rPr lang="ja-JP" altLang="en-US" sz="2400" dirty="0" smtClean="0">
                <a:latin typeface="+mj-ea"/>
                <a:ea typeface="+mj-ea"/>
              </a:rPr>
              <a:t>病院は２％弱？</a:t>
            </a:r>
            <a:endParaRPr lang="en-US" altLang="ja-JP" sz="2400" dirty="0" smtClean="0">
              <a:latin typeface="+mj-ea"/>
              <a:ea typeface="+mj-ea"/>
            </a:endParaRPr>
          </a:p>
          <a:p>
            <a:pPr lvl="1" algn="just" eaLnBrk="1" hangingPunct="1">
              <a:lnSpc>
                <a:spcPct val="90000"/>
              </a:lnSpc>
            </a:pPr>
            <a:endParaRPr lang="ja-JP" altLang="en-US" sz="800" dirty="0">
              <a:latin typeface="+mj-ea"/>
              <a:ea typeface="+mj-ea"/>
            </a:endParaRPr>
          </a:p>
          <a:p>
            <a:pPr algn="just" eaLnBrk="1" hangingPunct="1">
              <a:lnSpc>
                <a:spcPct val="90000"/>
              </a:lnSpc>
            </a:pPr>
            <a:r>
              <a:rPr lang="ja-JP" altLang="en-US" sz="2800" dirty="0" smtClean="0">
                <a:latin typeface="+mj-ea"/>
                <a:ea typeface="+mj-ea"/>
              </a:rPr>
              <a:t>調剤基本料</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＋１点</a:t>
            </a:r>
            <a:endParaRPr lang="ja-JP" altLang="en-US" sz="2400" dirty="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控除対象外消費税（損税）問題は平成２７年１０月に先送り</a:t>
            </a:r>
            <a:endParaRPr lang="en-US" altLang="ja-JP" sz="20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消費税引き上げへの対応</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952057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60</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624"/>
            <a:ext cx="9144000" cy="6336704"/>
          </a:xfrm>
          <a:prstGeom prst="rect">
            <a:avLst/>
          </a:prstGeom>
        </p:spPr>
      </p:pic>
    </p:spTree>
    <p:extLst>
      <p:ext uri="{BB962C8B-B14F-4D97-AF65-F5344CB8AC3E}">
        <p14:creationId xmlns:p14="http://schemas.microsoft.com/office/powerpoint/2010/main" val="2909786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61</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624"/>
            <a:ext cx="9144000" cy="6362975"/>
          </a:xfrm>
          <a:prstGeom prst="rect">
            <a:avLst/>
          </a:prstGeom>
        </p:spPr>
      </p:pic>
    </p:spTree>
    <p:extLst>
      <p:ext uri="{BB962C8B-B14F-4D97-AF65-F5344CB8AC3E}">
        <p14:creationId xmlns:p14="http://schemas.microsoft.com/office/powerpoint/2010/main" val="23507804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62</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入院医療について</a:t>
            </a:r>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直近のテーマ</a:t>
            </a:r>
            <a:endParaRPr lang="ja-JP" altLang="en-US" sz="3600" i="0" dirty="0">
              <a:solidFill>
                <a:srgbClr val="FFFF00"/>
              </a:solidFill>
            </a:endParaRP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247156"/>
          </a:xfrm>
          <a:prstGeom prst="rect">
            <a:avLst/>
          </a:prstGeom>
        </p:spPr>
      </p:pic>
    </p:spTree>
    <p:extLst>
      <p:ext uri="{BB962C8B-B14F-4D97-AF65-F5344CB8AC3E}">
        <p14:creationId xmlns:p14="http://schemas.microsoft.com/office/powerpoint/2010/main" val="1775504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慢性期</a:t>
            </a:r>
            <a:r>
              <a:rPr lang="ja-JP" altLang="en-US" sz="2800" dirty="0">
                <a:latin typeface="+mj-ea"/>
                <a:ea typeface="+mj-ea"/>
              </a:rPr>
              <a:t>医療の５</a:t>
            </a:r>
            <a:r>
              <a:rPr lang="ja-JP" altLang="en-US" sz="2800" dirty="0" smtClean="0">
                <a:latin typeface="+mj-ea"/>
                <a:ea typeface="+mj-ea"/>
              </a:rPr>
              <a:t>大機能</a:t>
            </a:r>
            <a:endParaRPr lang="en-US" altLang="ja-JP" sz="2800" dirty="0">
              <a:latin typeface="+mj-ea"/>
              <a:ea typeface="+mj-ea"/>
            </a:endParaRPr>
          </a:p>
          <a:p>
            <a:pPr lvl="1" algn="just" eaLnBrk="1" hangingPunct="1">
              <a:lnSpc>
                <a:spcPct val="90000"/>
              </a:lnSpc>
            </a:pPr>
            <a:r>
              <a:rPr lang="ja-JP" altLang="en-US" sz="2400" dirty="0" smtClean="0">
                <a:latin typeface="+mj-ea"/>
                <a:ea typeface="+mj-ea"/>
              </a:rPr>
              <a:t>回復期</a:t>
            </a:r>
            <a:r>
              <a:rPr lang="ja-JP" altLang="en-US" sz="2400" dirty="0">
                <a:latin typeface="+mj-ea"/>
                <a:ea typeface="+mj-ea"/>
              </a:rPr>
              <a:t>機能 </a:t>
            </a:r>
          </a:p>
          <a:p>
            <a:pPr lvl="1" algn="just" eaLnBrk="1" hangingPunct="1">
              <a:lnSpc>
                <a:spcPct val="90000"/>
              </a:lnSpc>
            </a:pPr>
            <a:r>
              <a:rPr lang="ja-JP" altLang="en-US" sz="2400" dirty="0" smtClean="0">
                <a:latin typeface="+mj-ea"/>
                <a:ea typeface="+mj-ea"/>
              </a:rPr>
              <a:t>重度</a:t>
            </a:r>
            <a:r>
              <a:rPr lang="ja-JP" altLang="en-US" sz="2400" dirty="0">
                <a:latin typeface="+mj-ea"/>
                <a:ea typeface="+mj-ea"/>
              </a:rPr>
              <a:t>慢性期機能 </a:t>
            </a:r>
          </a:p>
          <a:p>
            <a:pPr lvl="1" algn="just" eaLnBrk="1" hangingPunct="1">
              <a:lnSpc>
                <a:spcPct val="90000"/>
              </a:lnSpc>
            </a:pPr>
            <a:r>
              <a:rPr lang="ja-JP" altLang="en-US" sz="2400" dirty="0" smtClean="0">
                <a:latin typeface="+mj-ea"/>
                <a:ea typeface="+mj-ea"/>
              </a:rPr>
              <a:t>在宅</a:t>
            </a:r>
            <a:r>
              <a:rPr lang="ja-JP" altLang="en-US" sz="2400" dirty="0">
                <a:latin typeface="+mj-ea"/>
                <a:ea typeface="+mj-ea"/>
              </a:rPr>
              <a:t>支援機能 </a:t>
            </a:r>
          </a:p>
          <a:p>
            <a:pPr lvl="1" algn="just" eaLnBrk="1" hangingPunct="1">
              <a:lnSpc>
                <a:spcPct val="90000"/>
              </a:lnSpc>
            </a:pPr>
            <a:r>
              <a:rPr lang="ja-JP" altLang="en-US" sz="2400" dirty="0" smtClean="0">
                <a:latin typeface="+mj-ea"/>
                <a:ea typeface="+mj-ea"/>
              </a:rPr>
              <a:t>癌</a:t>
            </a:r>
            <a:r>
              <a:rPr lang="ja-JP" altLang="en-US" sz="2400" dirty="0">
                <a:latin typeface="+mj-ea"/>
                <a:ea typeface="+mj-ea"/>
              </a:rPr>
              <a:t>患者支援機能 </a:t>
            </a:r>
          </a:p>
          <a:p>
            <a:pPr lvl="1" algn="just" eaLnBrk="1" hangingPunct="1">
              <a:lnSpc>
                <a:spcPct val="90000"/>
              </a:lnSpc>
            </a:pPr>
            <a:r>
              <a:rPr lang="ja-JP" altLang="en-US" sz="2400" dirty="0" smtClean="0">
                <a:latin typeface="+mj-ea"/>
                <a:ea typeface="+mj-ea"/>
              </a:rPr>
              <a:t>認知症</a:t>
            </a:r>
            <a:r>
              <a:rPr lang="ja-JP" altLang="en-US" sz="2400" dirty="0">
                <a:latin typeface="+mj-ea"/>
                <a:ea typeface="+mj-ea"/>
              </a:rPr>
              <a:t>治療機能 </a:t>
            </a:r>
          </a:p>
          <a:p>
            <a:pPr algn="just" eaLnBrk="1" hangingPunct="1">
              <a:lnSpc>
                <a:spcPct val="90000"/>
              </a:lnSpc>
            </a:pPr>
            <a:r>
              <a:rPr lang="ja-JP" altLang="en-US" sz="2800" dirty="0" smtClean="0">
                <a:latin typeface="+mj-ea"/>
                <a:ea typeface="+mj-ea"/>
              </a:rPr>
              <a:t>在宅</a:t>
            </a:r>
            <a:r>
              <a:rPr lang="ja-JP" altLang="en-US" sz="2800" dirty="0">
                <a:latin typeface="+mj-ea"/>
                <a:ea typeface="+mj-ea"/>
              </a:rPr>
              <a:t>療養支援病院の５つの</a:t>
            </a:r>
            <a:r>
              <a:rPr lang="ja-JP" altLang="en-US" sz="2800" dirty="0" smtClean="0">
                <a:latin typeface="+mj-ea"/>
                <a:ea typeface="+mj-ea"/>
              </a:rPr>
              <a:t>指針</a:t>
            </a:r>
            <a:endParaRPr lang="en-US" altLang="ja-JP" sz="2800" dirty="0">
              <a:latin typeface="+mj-ea"/>
              <a:ea typeface="+mj-ea"/>
            </a:endParaRPr>
          </a:p>
          <a:p>
            <a:pPr lvl="1" algn="just" eaLnBrk="1" hangingPunct="1">
              <a:lnSpc>
                <a:spcPct val="90000"/>
              </a:lnSpc>
            </a:pPr>
            <a:r>
              <a:rPr lang="ja-JP" altLang="en-US" sz="2400" dirty="0" smtClean="0">
                <a:latin typeface="+mj-ea"/>
                <a:ea typeface="+mj-ea"/>
              </a:rPr>
              <a:t>初期</a:t>
            </a:r>
            <a:r>
              <a:rPr lang="ja-JP" altLang="en-US" sz="2400" dirty="0">
                <a:latin typeface="+mj-ea"/>
                <a:ea typeface="+mj-ea"/>
              </a:rPr>
              <a:t>治療機能を有し、地域の専門科医療との連携が取れている  </a:t>
            </a:r>
          </a:p>
          <a:p>
            <a:pPr lvl="1" algn="just" eaLnBrk="1" hangingPunct="1">
              <a:lnSpc>
                <a:spcPct val="90000"/>
              </a:lnSpc>
            </a:pPr>
            <a:r>
              <a:rPr lang="ja-JP" altLang="en-US" sz="2400" dirty="0" smtClean="0">
                <a:latin typeface="+mj-ea"/>
                <a:ea typeface="+mj-ea"/>
              </a:rPr>
              <a:t>在宅</a:t>
            </a:r>
            <a:r>
              <a:rPr lang="ja-JP" altLang="en-US" sz="2400" dirty="0">
                <a:latin typeface="+mj-ea"/>
                <a:ea typeface="+mj-ea"/>
              </a:rPr>
              <a:t>療養支援診療所と連携し、慢性期開放型病床を確保する（２床程度）  </a:t>
            </a:r>
          </a:p>
          <a:p>
            <a:pPr lvl="1" algn="just" eaLnBrk="1" hangingPunct="1">
              <a:lnSpc>
                <a:spcPct val="90000"/>
              </a:lnSpc>
            </a:pPr>
            <a:r>
              <a:rPr lang="ja-JP" altLang="en-US" sz="2400" dirty="0" smtClean="0">
                <a:latin typeface="+mj-ea"/>
                <a:ea typeface="+mj-ea"/>
              </a:rPr>
              <a:t>診療</a:t>
            </a:r>
            <a:r>
              <a:rPr lang="ja-JP" altLang="en-US" sz="2400" dirty="0">
                <a:latin typeface="+mj-ea"/>
                <a:ea typeface="+mj-ea"/>
              </a:rPr>
              <a:t>の質が担保されている </a:t>
            </a:r>
            <a:r>
              <a:rPr lang="en-US" altLang="ja-JP" sz="2400" dirty="0">
                <a:latin typeface="+mj-ea"/>
                <a:ea typeface="+mj-ea"/>
              </a:rPr>
              <a:t>(</a:t>
            </a:r>
            <a:r>
              <a:rPr lang="ja-JP" altLang="en-US" sz="2400" dirty="0">
                <a:latin typeface="+mj-ea"/>
                <a:ea typeface="+mj-ea"/>
              </a:rPr>
              <a:t>慢性期医療のＣＩ等</a:t>
            </a:r>
            <a:r>
              <a:rPr lang="en-US" altLang="ja-JP" sz="2400" dirty="0">
                <a:latin typeface="+mj-ea"/>
                <a:ea typeface="+mj-ea"/>
              </a:rPr>
              <a:t>) </a:t>
            </a:r>
          </a:p>
          <a:p>
            <a:pPr lvl="1" algn="just" eaLnBrk="1" hangingPunct="1">
              <a:lnSpc>
                <a:spcPct val="90000"/>
              </a:lnSpc>
            </a:pPr>
            <a:r>
              <a:rPr lang="ja-JP" altLang="en-US" sz="2400" dirty="0" smtClean="0">
                <a:latin typeface="+mj-ea"/>
                <a:ea typeface="+mj-ea"/>
              </a:rPr>
              <a:t>十分</a:t>
            </a:r>
            <a:r>
              <a:rPr lang="ja-JP" altLang="en-US" sz="2400" dirty="0">
                <a:latin typeface="+mj-ea"/>
                <a:ea typeface="+mj-ea"/>
              </a:rPr>
              <a:t>なリハビリテーション機能を有する  </a:t>
            </a:r>
          </a:p>
          <a:p>
            <a:pPr lvl="1" algn="just" eaLnBrk="1" hangingPunct="1">
              <a:lnSpc>
                <a:spcPct val="90000"/>
              </a:lnSpc>
            </a:pPr>
            <a:r>
              <a:rPr lang="ja-JP" altLang="en-US" sz="2400" dirty="0" smtClean="0">
                <a:latin typeface="+mj-ea"/>
                <a:ea typeface="+mj-ea"/>
              </a:rPr>
              <a:t>市町村</a:t>
            </a:r>
            <a:r>
              <a:rPr lang="ja-JP" altLang="en-US" sz="2400" dirty="0">
                <a:latin typeface="+mj-ea"/>
                <a:ea typeface="+mj-ea"/>
              </a:rPr>
              <a:t>が実施する事業に協力する</a:t>
            </a:r>
            <a:endParaRPr lang="ja-JP" altLang="en-US" sz="20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入院医療</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慢性期</a:t>
            </a:r>
            <a:r>
              <a:rPr lang="ja-JP" altLang="en-US" sz="3600" i="0" dirty="0" smtClean="0">
                <a:solidFill>
                  <a:srgbClr val="FFFF66"/>
                </a:solidFill>
              </a:rPr>
              <a:t>について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 name="テキスト ボックス 8"/>
          <p:cNvSpPr txBox="1"/>
          <p:nvPr/>
        </p:nvSpPr>
        <p:spPr>
          <a:xfrm>
            <a:off x="1043608" y="6372036"/>
            <a:ext cx="7920881" cy="338554"/>
          </a:xfrm>
          <a:prstGeom prst="rect">
            <a:avLst/>
          </a:prstGeom>
          <a:noFill/>
        </p:spPr>
        <p:txBody>
          <a:bodyPr wrap="square" rtlCol="0">
            <a:spAutoFit/>
          </a:bodyPr>
          <a:lstStyle/>
          <a:p>
            <a:pPr algn="r"/>
            <a:r>
              <a:rPr lang="ja-JP" altLang="en-US" sz="1600" dirty="0" smtClean="0">
                <a:latin typeface="+mj-ea"/>
              </a:rPr>
              <a:t>日本慢性期医療協会「在宅医療の推進に向けた意見「平成</a:t>
            </a:r>
            <a:r>
              <a:rPr lang="en-US" altLang="ja-JP" sz="1600" dirty="0" smtClean="0">
                <a:latin typeface="+mj-ea"/>
              </a:rPr>
              <a:t>23</a:t>
            </a:r>
            <a:r>
              <a:rPr lang="ja-JP" altLang="en-US" sz="1600" dirty="0" smtClean="0">
                <a:latin typeface="+mj-ea"/>
              </a:rPr>
              <a:t>年</a:t>
            </a:r>
            <a:r>
              <a:rPr lang="en-US" altLang="ja-JP" sz="1600" dirty="0" smtClean="0">
                <a:latin typeface="+mj-ea"/>
              </a:rPr>
              <a:t>2</a:t>
            </a:r>
            <a:r>
              <a:rPr lang="ja-JP" altLang="en-US" sz="1600" dirty="0" smtClean="0">
                <a:latin typeface="+mj-ea"/>
              </a:rPr>
              <a:t>月</a:t>
            </a:r>
            <a:r>
              <a:rPr lang="en-US" altLang="ja-JP" sz="1600" dirty="0" smtClean="0">
                <a:latin typeface="+mj-ea"/>
              </a:rPr>
              <a:t>28</a:t>
            </a:r>
            <a:r>
              <a:rPr lang="ja-JP" altLang="en-US" sz="1600" dirty="0" smtClean="0">
                <a:latin typeface="+mj-ea"/>
              </a:rPr>
              <a:t>日より</a:t>
            </a:r>
            <a:endParaRPr lang="en-US" altLang="ja-JP" sz="1600" dirty="0">
              <a:latin typeface="+mj-ea"/>
            </a:endParaRPr>
          </a:p>
        </p:txBody>
      </p:sp>
    </p:spTree>
    <p:extLst>
      <p:ext uri="{BB962C8B-B14F-4D97-AF65-F5344CB8AC3E}">
        <p14:creationId xmlns:p14="http://schemas.microsoft.com/office/powerpoint/2010/main" val="25557491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医師</a:t>
            </a:r>
            <a:r>
              <a:rPr lang="ja-JP" altLang="en-US" sz="2800" dirty="0">
                <a:latin typeface="+mj-ea"/>
                <a:ea typeface="+mj-ea"/>
              </a:rPr>
              <a:t>事務作業補助体制</a:t>
            </a:r>
            <a:r>
              <a:rPr lang="ja-JP" altLang="en-US" sz="2800" dirty="0" smtClean="0">
                <a:latin typeface="+mj-ea"/>
                <a:ea typeface="+mj-ea"/>
              </a:rPr>
              <a:t>加算</a:t>
            </a:r>
            <a:r>
              <a:rPr lang="ja-JP" altLang="en-US" sz="2800" dirty="0">
                <a:latin typeface="+mj-ea"/>
                <a:ea typeface="+mj-ea"/>
              </a:rPr>
              <a:t>の</a:t>
            </a:r>
            <a:r>
              <a:rPr lang="ja-JP" altLang="en-US" sz="2800" dirty="0" smtClean="0">
                <a:latin typeface="+mj-ea"/>
                <a:ea typeface="+mj-ea"/>
              </a:rPr>
              <a:t>充実</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補助者</a:t>
            </a:r>
            <a:r>
              <a:rPr lang="ja-JP" altLang="en-US" sz="2400" dirty="0">
                <a:latin typeface="+mj-ea"/>
                <a:ea typeface="+mj-ea"/>
              </a:rPr>
              <a:t>の勤務場所に一定の制限を設けた上で、医師事務作業補助者との適切な業務分担による勤務医負担軽減を</a:t>
            </a:r>
            <a:r>
              <a:rPr lang="ja-JP" altLang="en-US" sz="2400" dirty="0" smtClean="0">
                <a:latin typeface="+mj-ea"/>
                <a:ea typeface="+mj-ea"/>
              </a:rPr>
              <a:t>推進</a:t>
            </a:r>
            <a:endParaRPr lang="en-US" altLang="ja-JP" sz="2400" dirty="0" smtClean="0">
              <a:latin typeface="+mj-ea"/>
              <a:ea typeface="+mj-ea"/>
            </a:endParaRPr>
          </a:p>
          <a:p>
            <a:pPr algn="just" eaLnBrk="1" hangingPunct="1">
              <a:lnSpc>
                <a:spcPct val="90000"/>
              </a:lnSpc>
            </a:pPr>
            <a:endParaRPr lang="en-US" altLang="ja-JP" sz="2800" dirty="0" smtClean="0">
              <a:latin typeface="+mj-ea"/>
              <a:ea typeface="+mj-ea"/>
            </a:endParaRPr>
          </a:p>
          <a:p>
            <a:pPr algn="just" eaLnBrk="1" hangingPunct="1">
              <a:lnSpc>
                <a:spcPct val="90000"/>
              </a:lnSpc>
            </a:pPr>
            <a:r>
              <a:rPr lang="ja-JP" altLang="en-US" sz="2800" dirty="0" smtClean="0">
                <a:latin typeface="+mj-ea"/>
                <a:ea typeface="+mj-ea"/>
              </a:rPr>
              <a:t>時間外等の高額処置の評価の充実</a:t>
            </a:r>
            <a:endParaRPr lang="en-US" altLang="ja-JP" sz="2800" dirty="0">
              <a:latin typeface="+mj-ea"/>
              <a:ea typeface="+mj-ea"/>
            </a:endParaRPr>
          </a:p>
          <a:p>
            <a:pPr lvl="1" algn="just" eaLnBrk="1" hangingPunct="1">
              <a:lnSpc>
                <a:spcPct val="90000"/>
              </a:lnSpc>
            </a:pPr>
            <a:r>
              <a:rPr lang="ja-JP" altLang="en-US" sz="2400" dirty="0" smtClean="0">
                <a:latin typeface="+mj-ea"/>
                <a:ea typeface="+mj-ea"/>
              </a:rPr>
              <a:t>時間外</a:t>
            </a:r>
            <a:r>
              <a:rPr lang="ja-JP" altLang="en-US" sz="2400" dirty="0">
                <a:latin typeface="+mj-ea"/>
                <a:ea typeface="+mj-ea"/>
              </a:rPr>
              <a:t>・休日・深夜に実施する処置（</a:t>
            </a:r>
            <a:r>
              <a:rPr lang="en-US" altLang="ja-JP" sz="2400" dirty="0">
                <a:latin typeface="+mj-ea"/>
                <a:ea typeface="+mj-ea"/>
              </a:rPr>
              <a:t>1000</a:t>
            </a:r>
            <a:r>
              <a:rPr lang="ja-JP" altLang="en-US" sz="2400" dirty="0">
                <a:latin typeface="+mj-ea"/>
                <a:ea typeface="+mj-ea"/>
              </a:rPr>
              <a:t>点以上）や</a:t>
            </a:r>
            <a:r>
              <a:rPr lang="ja-JP" altLang="en-US" sz="2400" dirty="0" smtClean="0">
                <a:latin typeface="+mj-ea"/>
                <a:ea typeface="+mj-ea"/>
              </a:rPr>
              <a:t>手術</a:t>
            </a:r>
            <a:endParaRPr lang="en-US" altLang="ja-JP" sz="2400" dirty="0" smtClean="0">
              <a:latin typeface="+mj-ea"/>
              <a:ea typeface="+mj-ea"/>
            </a:endParaRPr>
          </a:p>
          <a:p>
            <a:pPr lvl="1" algn="just" eaLnBrk="1" hangingPunct="1">
              <a:lnSpc>
                <a:spcPct val="90000"/>
              </a:lnSpc>
            </a:pPr>
            <a:r>
              <a:rPr lang="ja-JP" altLang="en-US" sz="2400" dirty="0">
                <a:latin typeface="+mj-ea"/>
                <a:ea typeface="+mj-ea"/>
              </a:rPr>
              <a:t>加算</a:t>
            </a:r>
            <a:r>
              <a:rPr lang="ja-JP" altLang="en-US" sz="2400" dirty="0" smtClean="0">
                <a:latin typeface="+mj-ea"/>
                <a:ea typeface="+mj-ea"/>
              </a:rPr>
              <a:t>にあたっては</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予定</a:t>
            </a:r>
            <a:r>
              <a:rPr lang="ja-JP" altLang="en-US" dirty="0">
                <a:latin typeface="+mj-ea"/>
                <a:ea typeface="+mj-ea"/>
              </a:rPr>
              <a:t>手術前の当直の免除や交代勤務制の</a:t>
            </a:r>
            <a:r>
              <a:rPr lang="ja-JP" altLang="en-US" dirty="0" smtClean="0">
                <a:latin typeface="+mj-ea"/>
                <a:ea typeface="+mj-ea"/>
              </a:rPr>
              <a:t>導入</a:t>
            </a:r>
            <a:endParaRPr lang="en-US" altLang="ja-JP" dirty="0" smtClean="0">
              <a:latin typeface="+mj-ea"/>
              <a:ea typeface="+mj-ea"/>
            </a:endParaRPr>
          </a:p>
          <a:p>
            <a:pPr lvl="2" algn="just" eaLnBrk="1" hangingPunct="1">
              <a:lnSpc>
                <a:spcPct val="90000"/>
              </a:lnSpc>
            </a:pPr>
            <a:r>
              <a:rPr lang="ja-JP" altLang="en-US" dirty="0" smtClean="0">
                <a:latin typeface="+mj-ea"/>
                <a:ea typeface="+mj-ea"/>
              </a:rPr>
              <a:t>時間外</a:t>
            </a:r>
            <a:r>
              <a:rPr lang="ja-JP" altLang="en-US" dirty="0">
                <a:latin typeface="+mj-ea"/>
                <a:ea typeface="+mj-ea"/>
              </a:rPr>
              <a:t>・休日・深夜の対応に対する</a:t>
            </a:r>
            <a:r>
              <a:rPr lang="ja-JP" altLang="en-US" dirty="0" smtClean="0">
                <a:latin typeface="+mj-ea"/>
                <a:ea typeface="+mj-ea"/>
              </a:rPr>
              <a:t>手当</a:t>
            </a:r>
            <a:endParaRPr lang="en-US" altLang="ja-JP" dirty="0" smtClean="0">
              <a:latin typeface="+mj-ea"/>
              <a:ea typeface="+mj-ea"/>
            </a:endParaRPr>
          </a:p>
          <a:p>
            <a:pPr lvl="2" algn="just" eaLnBrk="1" hangingPunct="1">
              <a:lnSpc>
                <a:spcPct val="90000"/>
              </a:lnSpc>
            </a:pPr>
            <a:r>
              <a:rPr lang="ja-JP" altLang="en-US" dirty="0" smtClean="0">
                <a:latin typeface="+mj-ea"/>
                <a:ea typeface="+mj-ea"/>
              </a:rPr>
              <a:t>採血</a:t>
            </a:r>
            <a:r>
              <a:rPr lang="ja-JP" altLang="en-US" dirty="0">
                <a:latin typeface="+mj-ea"/>
                <a:ea typeface="+mj-ea"/>
              </a:rPr>
              <a:t>・静脈注射・留置針によるルート確保について他業種との役割分担の</a:t>
            </a:r>
            <a:r>
              <a:rPr lang="ja-JP" altLang="en-US" dirty="0" smtClean="0">
                <a:latin typeface="+mj-ea"/>
                <a:ea typeface="+mj-ea"/>
              </a:rPr>
              <a:t>推進</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入院医療</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医療従事者負担軽減策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55660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感染</a:t>
            </a:r>
            <a:r>
              <a:rPr lang="ja-JP" altLang="en-US" sz="2800" dirty="0">
                <a:latin typeface="+mj-ea"/>
                <a:ea typeface="+mj-ea"/>
              </a:rPr>
              <a:t>防止対策加算</a:t>
            </a:r>
            <a:r>
              <a:rPr lang="ja-JP" altLang="en-US" sz="2800" dirty="0" smtClean="0">
                <a:latin typeface="+mj-ea"/>
                <a:ea typeface="+mj-ea"/>
              </a:rPr>
              <a:t>１</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サーベイランス</a:t>
            </a:r>
            <a:r>
              <a:rPr lang="ja-JP" altLang="en-US" sz="2400" dirty="0">
                <a:latin typeface="+mj-ea"/>
                <a:ea typeface="+mj-ea"/>
              </a:rPr>
              <a:t>（ＪＡＮＩＳ）への参加を</a:t>
            </a:r>
            <a:r>
              <a:rPr lang="ja-JP" altLang="en-US" sz="2400" dirty="0" smtClean="0">
                <a:latin typeface="+mj-ea"/>
                <a:ea typeface="+mj-ea"/>
              </a:rPr>
              <a:t>必須</a:t>
            </a:r>
            <a:endParaRPr lang="ja-JP" altLang="en-US" sz="2400" dirty="0">
              <a:latin typeface="+mj-ea"/>
              <a:ea typeface="+mj-ea"/>
            </a:endParaRP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a:latin typeface="+mj-ea"/>
                <a:ea typeface="+mj-ea"/>
              </a:rPr>
              <a:t>病棟薬剤業務実施</a:t>
            </a:r>
            <a:r>
              <a:rPr lang="ja-JP" altLang="en-US" sz="2800" dirty="0" smtClean="0">
                <a:latin typeface="+mj-ea"/>
                <a:ea typeface="+mj-ea"/>
              </a:rPr>
              <a:t>加算</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引き続き</a:t>
            </a:r>
            <a:r>
              <a:rPr lang="ja-JP" altLang="en-US" sz="2400" dirty="0">
                <a:latin typeface="+mj-ea"/>
                <a:ea typeface="+mj-ea"/>
              </a:rPr>
              <a:t>継続して</a:t>
            </a:r>
            <a:r>
              <a:rPr lang="ja-JP" altLang="en-US" sz="2400" dirty="0" smtClean="0">
                <a:latin typeface="+mj-ea"/>
                <a:ea typeface="+mj-ea"/>
              </a:rPr>
              <a:t>評価し以下について議論</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退院</a:t>
            </a:r>
            <a:r>
              <a:rPr lang="ja-JP" altLang="en-US" sz="2400" dirty="0">
                <a:latin typeface="+mj-ea"/>
                <a:ea typeface="+mj-ea"/>
              </a:rPr>
              <a:t>時の薬剤指導などを病棟薬剤業務として充実</a:t>
            </a:r>
            <a:r>
              <a:rPr lang="ja-JP" altLang="en-US" sz="2400" dirty="0" smtClean="0">
                <a:latin typeface="+mj-ea"/>
                <a:ea typeface="+mj-ea"/>
              </a:rPr>
              <a:t>させる</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療養</a:t>
            </a:r>
            <a:r>
              <a:rPr lang="ja-JP" altLang="en-US" sz="2400" dirty="0">
                <a:latin typeface="+mj-ea"/>
                <a:ea typeface="+mj-ea"/>
              </a:rPr>
              <a:t>病棟や精神病棟での病棟薬剤師配置の評価を入院後４週間までとしている</a:t>
            </a:r>
            <a:r>
              <a:rPr lang="ja-JP" altLang="en-US" sz="2400" dirty="0" smtClean="0">
                <a:latin typeface="+mj-ea"/>
                <a:ea typeface="+mj-ea"/>
              </a:rPr>
              <a:t>制限</a:t>
            </a:r>
            <a:endParaRPr lang="en-US" altLang="ja-JP" sz="2400" dirty="0" smtClean="0">
              <a:latin typeface="+mj-ea"/>
              <a:ea typeface="+mj-ea"/>
            </a:endParaRPr>
          </a:p>
          <a:p>
            <a:pPr lvl="1" algn="just" eaLnBrk="1" hangingPunct="1">
              <a:lnSpc>
                <a:spcPct val="90000"/>
              </a:lnSpc>
            </a:pPr>
            <a:endParaRPr lang="en-US" altLang="ja-JP" sz="2400" dirty="0">
              <a:latin typeface="+mj-ea"/>
              <a:ea typeface="+mj-ea"/>
            </a:endParaRPr>
          </a:p>
          <a:p>
            <a:pPr algn="just" eaLnBrk="1" hangingPunct="1">
              <a:lnSpc>
                <a:spcPct val="90000"/>
              </a:lnSpc>
            </a:pPr>
            <a:r>
              <a:rPr lang="ja-JP" altLang="en-US" sz="2800" dirty="0" smtClean="0">
                <a:latin typeface="+mj-ea"/>
                <a:ea typeface="+mj-ea"/>
              </a:rPr>
              <a:t>夜勤７２時間問題</a:t>
            </a:r>
            <a:endParaRPr lang="en-US" altLang="ja-JP" sz="2800" dirty="0" smtClean="0">
              <a:latin typeface="+mj-ea"/>
              <a:ea typeface="+mj-ea"/>
            </a:endParaRPr>
          </a:p>
          <a:p>
            <a:pPr lvl="1" algn="just" eaLnBrk="1" hangingPunct="1">
              <a:lnSpc>
                <a:spcPct val="90000"/>
              </a:lnSpc>
            </a:pPr>
            <a:r>
              <a:rPr lang="en-US" altLang="ja-JP" sz="2400" dirty="0">
                <a:latin typeface="+mj-ea"/>
                <a:ea typeface="+mj-ea"/>
              </a:rPr>
              <a:t>13</a:t>
            </a:r>
            <a:r>
              <a:rPr lang="ja-JP" altLang="en-US" sz="2400" dirty="0">
                <a:latin typeface="+mj-ea"/>
                <a:ea typeface="+mj-ea"/>
              </a:rPr>
              <a:t>対</a:t>
            </a:r>
            <a:r>
              <a:rPr lang="ja-JP" altLang="en-US" sz="2400" dirty="0" smtClean="0">
                <a:latin typeface="+mj-ea"/>
                <a:ea typeface="+mj-ea"/>
              </a:rPr>
              <a:t>１、</a:t>
            </a:r>
            <a:r>
              <a:rPr lang="en-US" altLang="ja-JP" sz="2400" dirty="0" smtClean="0">
                <a:latin typeface="+mj-ea"/>
                <a:ea typeface="+mj-ea"/>
              </a:rPr>
              <a:t>15</a:t>
            </a:r>
            <a:r>
              <a:rPr lang="ja-JP" altLang="en-US" sz="2400" dirty="0">
                <a:latin typeface="+mj-ea"/>
                <a:ea typeface="+mj-ea"/>
              </a:rPr>
              <a:t>対１入院基本料の算定</a:t>
            </a:r>
            <a:r>
              <a:rPr lang="ja-JP" altLang="en-US" sz="2400" dirty="0" smtClean="0">
                <a:latin typeface="+mj-ea"/>
                <a:ea typeface="+mj-ea"/>
              </a:rPr>
              <a:t>病棟について特別入院基本料のルール緩和？</a:t>
            </a:r>
            <a:endParaRPr lang="ja-JP" altLang="en-US" sz="2400" dirty="0">
              <a:latin typeface="+mj-ea"/>
              <a:ea typeface="+mj-ea"/>
            </a:endParaRPr>
          </a:p>
          <a:p>
            <a:pPr algn="just" eaLnBrk="1" hangingPunct="1">
              <a:lnSpc>
                <a:spcPct val="90000"/>
              </a:lnSpc>
            </a:pPr>
            <a:endParaRPr lang="ja-JP" altLang="en-US" sz="28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入院医療</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入院その他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8343027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精神科医療について</a:t>
            </a:r>
            <a:endParaRPr lang="en-US" altLang="ja-JP" sz="4000" dirty="0" smtClean="0"/>
          </a:p>
        </p:txBody>
      </p:sp>
    </p:spTree>
    <p:extLst>
      <p:ext uri="{BB962C8B-B14F-4D97-AF65-F5344CB8AC3E}">
        <p14:creationId xmlns:p14="http://schemas.microsoft.com/office/powerpoint/2010/main" val="1643853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通院</a:t>
            </a:r>
            <a:r>
              <a:rPr lang="ja-JP" altLang="en-US" sz="2800" dirty="0">
                <a:latin typeface="+mj-ea"/>
              </a:rPr>
              <a:t>・在宅精神</a:t>
            </a:r>
            <a:r>
              <a:rPr lang="ja-JP" altLang="en-US" sz="2800" dirty="0" smtClean="0">
                <a:latin typeface="+mj-ea"/>
              </a:rPr>
              <a:t>療法の注</a:t>
            </a:r>
            <a:r>
              <a:rPr lang="ja-JP" altLang="en-US" sz="2800" dirty="0">
                <a:latin typeface="+mj-ea"/>
              </a:rPr>
              <a:t>３</a:t>
            </a:r>
            <a:r>
              <a:rPr lang="ja-JP" altLang="en-US" sz="2800" dirty="0" smtClean="0">
                <a:latin typeface="+mj-ea"/>
              </a:rPr>
              <a:t>加算　　○点</a:t>
            </a:r>
            <a:r>
              <a:rPr lang="en-US" altLang="ja-JP" sz="2800" dirty="0">
                <a:latin typeface="+mj-ea"/>
              </a:rPr>
              <a:t>(</a:t>
            </a:r>
            <a:r>
              <a:rPr lang="ja-JP" altLang="en-US" sz="2800" dirty="0">
                <a:latin typeface="+mj-ea"/>
              </a:rPr>
              <a:t>改</a:t>
            </a:r>
            <a:r>
              <a:rPr lang="en-US" altLang="ja-JP" sz="2800" dirty="0">
                <a:latin typeface="+mj-ea"/>
              </a:rPr>
              <a:t>)</a:t>
            </a: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en-US" altLang="ja-JP" dirty="0">
                <a:latin typeface="+mj-ea"/>
              </a:rPr>
              <a:t>20</a:t>
            </a:r>
            <a:r>
              <a:rPr lang="ja-JP" altLang="en-US" dirty="0">
                <a:latin typeface="+mj-ea"/>
              </a:rPr>
              <a:t>歳未満の患者に対して、</a:t>
            </a:r>
            <a:r>
              <a:rPr lang="ja-JP" altLang="en-US" b="1" u="sng" dirty="0">
                <a:latin typeface="+mj-ea"/>
              </a:rPr>
              <a:t>必要に応じて児童相談所等との連携や保護者等への指導を行った上で、</a:t>
            </a:r>
            <a:r>
              <a:rPr lang="ja-JP" altLang="en-US" dirty="0">
                <a:latin typeface="+mj-ea"/>
              </a:rPr>
              <a:t>通院・在宅精神療法を行った場合に算定する。</a:t>
            </a:r>
          </a:p>
          <a:p>
            <a:pPr algn="just">
              <a:lnSpc>
                <a:spcPct val="90000"/>
              </a:lnSpc>
              <a:buSzPct val="80000"/>
            </a:pPr>
            <a:endParaRPr lang="ja-JP" altLang="en-US" sz="2800" dirty="0">
              <a:latin typeface="+mj-ea"/>
            </a:endParaRPr>
          </a:p>
          <a:p>
            <a:pPr algn="just">
              <a:lnSpc>
                <a:spcPct val="90000"/>
              </a:lnSpc>
              <a:buSzPct val="80000"/>
            </a:pPr>
            <a:r>
              <a:rPr lang="ja-JP" altLang="en-US" sz="2800" dirty="0" smtClean="0">
                <a:latin typeface="+mj-ea"/>
              </a:rPr>
              <a:t>心身</a:t>
            </a:r>
            <a:r>
              <a:rPr lang="ja-JP" altLang="en-US" sz="2800" dirty="0">
                <a:latin typeface="+mj-ea"/>
              </a:rPr>
              <a:t>医学</a:t>
            </a:r>
            <a:r>
              <a:rPr lang="ja-JP" altLang="en-US" sz="2800" dirty="0" smtClean="0">
                <a:latin typeface="+mj-ea"/>
              </a:rPr>
              <a:t>療法　注</a:t>
            </a:r>
            <a:r>
              <a:rPr lang="ja-JP" altLang="en-US" sz="2800" dirty="0">
                <a:latin typeface="+mj-ea"/>
              </a:rPr>
              <a:t>５</a:t>
            </a:r>
            <a:r>
              <a:rPr lang="ja-JP" altLang="en-US" sz="2800" dirty="0" smtClean="0">
                <a:latin typeface="+mj-ea"/>
              </a:rPr>
              <a:t>加算　</a:t>
            </a:r>
            <a:r>
              <a:rPr lang="en-US" altLang="ja-JP" sz="2800" dirty="0" smtClean="0">
                <a:latin typeface="+mj-ea"/>
              </a:rPr>
              <a:t>100</a:t>
            </a:r>
            <a:r>
              <a:rPr lang="ja-JP" altLang="en-US" sz="2800" dirty="0">
                <a:latin typeface="+mj-ea"/>
              </a:rPr>
              <a:t>分の</a:t>
            </a:r>
            <a:r>
              <a:rPr lang="ja-JP" altLang="en-US" sz="2800" dirty="0" smtClean="0">
                <a:latin typeface="+mj-ea"/>
              </a:rPr>
              <a:t>○</a:t>
            </a:r>
            <a:r>
              <a:rPr lang="en-US" altLang="ja-JP" sz="2800" dirty="0" smtClean="0">
                <a:latin typeface="+mj-ea"/>
              </a:rPr>
              <a:t>(</a:t>
            </a:r>
            <a:r>
              <a:rPr lang="ja-JP" altLang="en-US" sz="2800" dirty="0">
                <a:latin typeface="+mj-ea"/>
              </a:rPr>
              <a:t>改</a:t>
            </a:r>
            <a:r>
              <a:rPr lang="en-US" altLang="ja-JP" sz="2800" dirty="0">
                <a:latin typeface="+mj-ea"/>
              </a:rPr>
              <a:t>)</a:t>
            </a: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en-US" altLang="ja-JP" dirty="0">
                <a:latin typeface="+mj-ea"/>
              </a:rPr>
              <a:t>20</a:t>
            </a:r>
            <a:r>
              <a:rPr lang="ja-JP" altLang="en-US" dirty="0">
                <a:latin typeface="+mj-ea"/>
              </a:rPr>
              <a:t>歳未満の患者に対して、</a:t>
            </a:r>
            <a:r>
              <a:rPr lang="ja-JP" altLang="en-US" b="1" u="sng" dirty="0">
                <a:latin typeface="+mj-ea"/>
              </a:rPr>
              <a:t>必要に応じて児童相談所等との連携や保護者等への指導を行った上で、</a:t>
            </a:r>
            <a:r>
              <a:rPr lang="ja-JP" altLang="en-US" dirty="0">
                <a:latin typeface="+mj-ea"/>
              </a:rPr>
              <a:t>心身医学療法を行った場合に、算定する。</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２０</a:t>
            </a:r>
            <a:r>
              <a:rPr lang="ja-JP" altLang="en-US" sz="3600" i="0" dirty="0" smtClean="0">
                <a:solidFill>
                  <a:srgbClr val="FFFF66"/>
                </a:solidFill>
              </a:rPr>
              <a:t>歳未満加算の再評価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7387016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通院</a:t>
            </a:r>
            <a:r>
              <a:rPr lang="ja-JP" altLang="en-US" sz="2800" dirty="0">
                <a:latin typeface="+mj-ea"/>
              </a:rPr>
              <a:t>・在宅精神</a:t>
            </a:r>
            <a:r>
              <a:rPr lang="ja-JP" altLang="en-US" sz="2800" dirty="0" smtClean="0">
                <a:latin typeface="+mj-ea"/>
              </a:rPr>
              <a:t>療法　注</a:t>
            </a:r>
            <a:r>
              <a:rPr lang="ja-JP" altLang="en-US" sz="2800" dirty="0">
                <a:latin typeface="+mj-ea"/>
              </a:rPr>
              <a:t>３加算</a:t>
            </a: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en-US" altLang="ja-JP" dirty="0">
                <a:latin typeface="+mj-ea"/>
              </a:rPr>
              <a:t>20</a:t>
            </a:r>
            <a:r>
              <a:rPr lang="ja-JP" altLang="en-US" dirty="0">
                <a:latin typeface="+mj-ea"/>
              </a:rPr>
              <a:t>歳未満の患者に対して通院・在宅精神療法を行った場合（</a:t>
            </a:r>
            <a:r>
              <a:rPr lang="ja-JP" altLang="en-US" b="1" u="sng" dirty="0">
                <a:latin typeface="+mj-ea"/>
              </a:rPr>
              <a:t>当該保険医療機関の精神科を初めて受診した日から</a:t>
            </a:r>
            <a:r>
              <a:rPr lang="ja-JP" altLang="en-US" dirty="0">
                <a:latin typeface="+mj-ea"/>
              </a:rPr>
              <a:t>起算して１年以内（区分番号Ａ</a:t>
            </a:r>
            <a:r>
              <a:rPr lang="en-US" altLang="ja-JP" dirty="0">
                <a:latin typeface="+mj-ea"/>
              </a:rPr>
              <a:t>311-4</a:t>
            </a:r>
            <a:r>
              <a:rPr lang="ja-JP" altLang="en-US" dirty="0">
                <a:latin typeface="+mj-ea"/>
              </a:rPr>
              <a:t>に掲げる児童・思春期精神科入院医療管理料に係る届出を行った保険医療機関において、</a:t>
            </a:r>
            <a:r>
              <a:rPr lang="en-US" altLang="ja-JP" dirty="0">
                <a:latin typeface="+mj-ea"/>
              </a:rPr>
              <a:t>16</a:t>
            </a:r>
            <a:r>
              <a:rPr lang="ja-JP" altLang="en-US" dirty="0">
                <a:latin typeface="+mj-ea"/>
              </a:rPr>
              <a:t>歳未満の患者に対して行った場合は２年以内）の期間に行った場合に限る。）は所定点数に </a:t>
            </a:r>
            <a:r>
              <a:rPr lang="en-US" altLang="ja-JP" dirty="0">
                <a:latin typeface="+mj-ea"/>
              </a:rPr>
              <a:t>200</a:t>
            </a:r>
            <a:r>
              <a:rPr lang="ja-JP" altLang="en-US" dirty="0">
                <a:latin typeface="+mj-ea"/>
              </a:rPr>
              <a:t>点を加算する</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２０</a:t>
            </a:r>
            <a:r>
              <a:rPr lang="ja-JP" altLang="en-US" sz="3600" i="0" dirty="0" smtClean="0">
                <a:solidFill>
                  <a:srgbClr val="FFFF66"/>
                </a:solidFill>
              </a:rPr>
              <a:t>歳未満加算の再評価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027963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通院</a:t>
            </a:r>
            <a:r>
              <a:rPr lang="ja-JP" altLang="en-US" sz="2800" dirty="0">
                <a:latin typeface="+mj-ea"/>
              </a:rPr>
              <a:t>・在宅精神</a:t>
            </a:r>
            <a:r>
              <a:rPr lang="ja-JP" altLang="en-US" sz="2800" dirty="0" smtClean="0">
                <a:latin typeface="+mj-ea"/>
              </a:rPr>
              <a:t>療法・心身</a:t>
            </a:r>
            <a:r>
              <a:rPr lang="ja-JP" altLang="en-US" sz="2800" dirty="0">
                <a:latin typeface="+mj-ea"/>
              </a:rPr>
              <a:t>医学</a:t>
            </a:r>
            <a:r>
              <a:rPr lang="ja-JP" altLang="en-US" sz="2800" dirty="0" smtClean="0">
                <a:latin typeface="+mj-ea"/>
              </a:rPr>
              <a:t>療法・</a:t>
            </a:r>
            <a:r>
              <a:rPr lang="ja-JP" altLang="en-US" sz="2800" dirty="0">
                <a:latin typeface="+mj-ea"/>
              </a:rPr>
              <a:t>精神科継続外来支援・指導料</a:t>
            </a:r>
            <a:endParaRPr lang="en-US" altLang="ja-JP" sz="2800" dirty="0">
              <a:latin typeface="+mj-ea"/>
            </a:endParaRPr>
          </a:p>
          <a:p>
            <a:pPr lvl="1" algn="just">
              <a:lnSpc>
                <a:spcPct val="90000"/>
              </a:lnSpc>
              <a:buSzPct val="80000"/>
            </a:pPr>
            <a:r>
              <a:rPr lang="ja-JP" altLang="en-US" sz="2400" dirty="0">
                <a:latin typeface="+mj-ea"/>
              </a:rPr>
              <a:t>注 当該患者に対して、１回の処方において、○剤以上の抗不安薬又は○剤以上の睡眠薬を投与した場合には、所定点数の </a:t>
            </a:r>
            <a:r>
              <a:rPr lang="en-US" altLang="ja-JP" sz="2400" dirty="0">
                <a:latin typeface="+mj-ea"/>
              </a:rPr>
              <a:t>100</a:t>
            </a:r>
            <a:r>
              <a:rPr lang="ja-JP" altLang="en-US" sz="2400" dirty="0">
                <a:latin typeface="+mj-ea"/>
              </a:rPr>
              <a:t>分の○に相当する点数により算定する</a:t>
            </a:r>
          </a:p>
          <a:p>
            <a:pPr lvl="1" algn="just">
              <a:lnSpc>
                <a:spcPct val="90000"/>
              </a:lnSpc>
              <a:buSzPct val="80000"/>
            </a:pPr>
            <a:r>
              <a:rPr lang="ja-JP" altLang="en-US" sz="2400" dirty="0">
                <a:latin typeface="+mj-ea"/>
              </a:rPr>
              <a:t>注 当該患者に対して、１回の処方において、○剤以上の抗うつ薬を投与した場合には、所定点数の </a:t>
            </a:r>
            <a:r>
              <a:rPr lang="en-US" altLang="ja-JP" sz="2400" dirty="0">
                <a:latin typeface="+mj-ea"/>
              </a:rPr>
              <a:t>100</a:t>
            </a:r>
            <a:r>
              <a:rPr lang="ja-JP" altLang="en-US" sz="2400" dirty="0">
                <a:latin typeface="+mj-ea"/>
              </a:rPr>
              <a:t>分の○に相当する点数により算定する。</a:t>
            </a:r>
          </a:p>
          <a:p>
            <a:pPr lvl="1" algn="just">
              <a:lnSpc>
                <a:spcPct val="90000"/>
              </a:lnSpc>
              <a:buSzPct val="80000"/>
            </a:pPr>
            <a:r>
              <a:rPr lang="ja-JP" altLang="en-US" sz="2400" dirty="0">
                <a:latin typeface="+mj-ea"/>
              </a:rPr>
              <a:t>注 当該患者に対して、１回の処方において、○剤以上の抗精神病薬を投与した場合には、所定点数の </a:t>
            </a:r>
            <a:r>
              <a:rPr lang="en-US" altLang="ja-JP" sz="2400" dirty="0">
                <a:latin typeface="+mj-ea"/>
              </a:rPr>
              <a:t>100</a:t>
            </a:r>
            <a:r>
              <a:rPr lang="ja-JP" altLang="en-US" sz="2400" dirty="0">
                <a:latin typeface="+mj-ea"/>
              </a:rPr>
              <a:t>分の○に相当する点数により算定する。</a:t>
            </a:r>
          </a:p>
          <a:p>
            <a:pPr lvl="2" algn="just">
              <a:lnSpc>
                <a:spcPct val="90000"/>
              </a:lnSpc>
              <a:buSzPct val="80000"/>
            </a:pPr>
            <a:r>
              <a:rPr lang="ja-JP" altLang="en-US" sz="2000" dirty="0" smtClean="0">
                <a:latin typeface="+mj-ea"/>
              </a:rPr>
              <a:t>向</a:t>
            </a:r>
            <a:r>
              <a:rPr lang="ja-JP" altLang="en-US" sz="2000" dirty="0">
                <a:latin typeface="+mj-ea"/>
              </a:rPr>
              <a:t>精神薬の多剤処方による減算規定の除外要件については、現在調整中。</a:t>
            </a:r>
          </a:p>
          <a:p>
            <a:pPr lvl="1" algn="just">
              <a:lnSpc>
                <a:spcPct val="90000"/>
              </a:lnSpc>
              <a:buSzPct val="80000"/>
            </a:pPr>
            <a:r>
              <a:rPr lang="ja-JP" altLang="en-US" sz="2400" dirty="0" smtClean="0">
                <a:latin typeface="+mj-ea"/>
              </a:rPr>
              <a:t>経過措置</a:t>
            </a:r>
            <a:endParaRPr lang="en-US" altLang="ja-JP" sz="2400" dirty="0">
              <a:latin typeface="+mj-ea"/>
            </a:endParaRPr>
          </a:p>
          <a:p>
            <a:pPr lvl="2" algn="just">
              <a:lnSpc>
                <a:spcPct val="90000"/>
              </a:lnSpc>
              <a:buSzPct val="80000"/>
            </a:pPr>
            <a:r>
              <a:rPr lang="ja-JP" altLang="en-US" dirty="0">
                <a:latin typeface="+mj-ea"/>
              </a:rPr>
              <a:t>向精神薬の多剤処方にかかる見直しについては、減薬に必要な期間を設けるため、平成○年○月○日より導入する</a:t>
            </a:r>
            <a:r>
              <a:rPr lang="ja-JP" altLang="en-US" dirty="0" smtClean="0">
                <a:latin typeface="+mj-ea"/>
              </a:rPr>
              <a:t>。</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薬剤使用の適正化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511129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7</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a:latin typeface="+mj-ea"/>
                <a:ea typeface="+mj-ea"/>
              </a:rPr>
              <a:t>平成元年</a:t>
            </a:r>
            <a:r>
              <a:rPr lang="en-US" altLang="ja-JP" dirty="0">
                <a:latin typeface="+mj-ea"/>
                <a:ea typeface="+mj-ea"/>
              </a:rPr>
              <a:t>(1989</a:t>
            </a:r>
            <a:r>
              <a:rPr lang="ja-JP" altLang="en-US" dirty="0">
                <a:latin typeface="+mj-ea"/>
                <a:ea typeface="+mj-ea"/>
              </a:rPr>
              <a:t>年</a:t>
            </a:r>
            <a:r>
              <a:rPr lang="en-US" altLang="ja-JP" dirty="0">
                <a:latin typeface="+mj-ea"/>
                <a:ea typeface="+mj-ea"/>
              </a:rPr>
              <a:t>)4</a:t>
            </a:r>
            <a:r>
              <a:rPr lang="ja-JP" altLang="en-US" dirty="0">
                <a:latin typeface="+mj-ea"/>
                <a:ea typeface="+mj-ea"/>
              </a:rPr>
              <a:t>月</a:t>
            </a:r>
            <a:r>
              <a:rPr lang="en-US" altLang="ja-JP" dirty="0">
                <a:latin typeface="+mj-ea"/>
                <a:ea typeface="+mj-ea"/>
              </a:rPr>
              <a:t>4</a:t>
            </a:r>
            <a:r>
              <a:rPr lang="ja-JP" altLang="en-US" dirty="0" smtClean="0">
                <a:latin typeface="+mj-ea"/>
                <a:ea typeface="+mj-ea"/>
              </a:rPr>
              <a:t>日</a:t>
            </a:r>
            <a:r>
              <a:rPr lang="ja-JP" altLang="en-US" dirty="0">
                <a:latin typeface="+mj-ea"/>
                <a:ea typeface="+mj-ea"/>
              </a:rPr>
              <a:t> </a:t>
            </a:r>
            <a:r>
              <a:rPr lang="ja-JP" altLang="en-US" dirty="0" smtClean="0">
                <a:latin typeface="+mj-ea"/>
                <a:ea typeface="+mj-ea"/>
              </a:rPr>
              <a:t>消費税創設</a:t>
            </a:r>
            <a:r>
              <a:rPr lang="ja-JP" altLang="en-US" dirty="0">
                <a:latin typeface="+mj-ea"/>
                <a:ea typeface="+mj-ea"/>
              </a:rPr>
              <a:t>　税率</a:t>
            </a:r>
            <a:r>
              <a:rPr lang="en-US" altLang="ja-JP" dirty="0">
                <a:latin typeface="+mj-ea"/>
                <a:ea typeface="+mj-ea"/>
              </a:rPr>
              <a:t>3</a:t>
            </a:r>
            <a:r>
              <a:rPr lang="en-US" altLang="ja-JP" dirty="0" smtClean="0">
                <a:latin typeface="+mj-ea"/>
                <a:ea typeface="+mj-ea"/>
              </a:rPr>
              <a:t>%</a:t>
            </a:r>
          </a:p>
          <a:p>
            <a:pPr lvl="1"/>
            <a:r>
              <a:rPr lang="en-US" altLang="ja-JP" sz="2800" dirty="0" smtClean="0">
                <a:latin typeface="+mj-ea"/>
                <a:ea typeface="+mj-ea"/>
              </a:rPr>
              <a:t>【</a:t>
            </a:r>
            <a:r>
              <a:rPr lang="ja-JP" altLang="en-US" sz="2800" dirty="0" smtClean="0">
                <a:latin typeface="+mj-ea"/>
                <a:ea typeface="+mj-ea"/>
              </a:rPr>
              <a:t>参考</a:t>
            </a:r>
            <a:r>
              <a:rPr lang="en-US" altLang="ja-JP" sz="2800" dirty="0" smtClean="0">
                <a:latin typeface="+mj-ea"/>
                <a:ea typeface="+mj-ea"/>
              </a:rPr>
              <a:t>】</a:t>
            </a:r>
            <a:r>
              <a:rPr lang="ja-JP" altLang="en-US" sz="2800" dirty="0" smtClean="0">
                <a:latin typeface="+mj-ea"/>
                <a:ea typeface="+mj-ea"/>
              </a:rPr>
              <a:t>消費税</a:t>
            </a:r>
            <a:r>
              <a:rPr lang="ja-JP" altLang="en-US" sz="2800" dirty="0">
                <a:latin typeface="+mj-ea"/>
                <a:ea typeface="+mj-ea"/>
              </a:rPr>
              <a:t>第</a:t>
            </a:r>
            <a:r>
              <a:rPr lang="en-US" altLang="ja-JP" sz="2800" dirty="0">
                <a:latin typeface="+mj-ea"/>
                <a:ea typeface="+mj-ea"/>
              </a:rPr>
              <a:t>6</a:t>
            </a:r>
            <a:r>
              <a:rPr lang="ja-JP" altLang="en-US" sz="2800" dirty="0">
                <a:latin typeface="+mj-ea"/>
                <a:ea typeface="+mj-ea"/>
              </a:rPr>
              <a:t>条</a:t>
            </a:r>
          </a:p>
          <a:p>
            <a:pPr lvl="2"/>
            <a:r>
              <a:rPr lang="ja-JP" altLang="en-US" sz="2400" dirty="0">
                <a:latin typeface="+mj-ea"/>
                <a:ea typeface="+mj-ea"/>
              </a:rPr>
              <a:t>健康保険法、国民健康保険法等の規定に基づく療養の給付及び入院時食事療養費等と列挙されており広く</a:t>
            </a:r>
            <a:r>
              <a:rPr lang="ja-JP" altLang="en-US" sz="2400" u="sng" dirty="0">
                <a:latin typeface="+mj-ea"/>
                <a:ea typeface="+mj-ea"/>
              </a:rPr>
              <a:t>社会保険診療について非課税</a:t>
            </a:r>
            <a:r>
              <a:rPr lang="ja-JP" altLang="en-US" sz="2400" dirty="0">
                <a:latin typeface="+mj-ea"/>
                <a:ea typeface="+mj-ea"/>
              </a:rPr>
              <a:t>と定められている</a:t>
            </a:r>
            <a:r>
              <a:rPr lang="ja-JP" altLang="en-US" sz="2400" dirty="0" smtClean="0">
                <a:latin typeface="+mj-ea"/>
                <a:ea typeface="+mj-ea"/>
              </a:rPr>
              <a:t>。</a:t>
            </a:r>
            <a:endParaRPr lang="en-US" altLang="ja-JP" sz="2400" dirty="0" smtClean="0">
              <a:latin typeface="+mj-ea"/>
              <a:ea typeface="+mj-ea"/>
            </a:endParaRPr>
          </a:p>
          <a:p>
            <a:pPr lvl="2"/>
            <a:endParaRPr lang="ja-JP" altLang="en-US" sz="2800" dirty="0">
              <a:latin typeface="+mj-ea"/>
              <a:ea typeface="+mj-ea"/>
            </a:endParaRPr>
          </a:p>
          <a:p>
            <a:r>
              <a:rPr lang="ja-JP" altLang="en-US" dirty="0">
                <a:latin typeface="+mj-ea"/>
                <a:ea typeface="+mj-ea"/>
              </a:rPr>
              <a:t>平成</a:t>
            </a:r>
            <a:r>
              <a:rPr lang="en-US" altLang="ja-JP" dirty="0">
                <a:latin typeface="+mj-ea"/>
                <a:ea typeface="+mj-ea"/>
              </a:rPr>
              <a:t>9</a:t>
            </a:r>
            <a:r>
              <a:rPr lang="ja-JP" altLang="en-US" dirty="0" smtClean="0">
                <a:latin typeface="+mj-ea"/>
                <a:ea typeface="+mj-ea"/>
              </a:rPr>
              <a:t>年</a:t>
            </a:r>
            <a:r>
              <a:rPr lang="ja-JP" altLang="en-US" dirty="0">
                <a:latin typeface="+mj-ea"/>
                <a:ea typeface="+mj-ea"/>
              </a:rPr>
              <a:t>　</a:t>
            </a:r>
            <a:r>
              <a:rPr lang="ja-JP" altLang="en-US" dirty="0" smtClean="0">
                <a:latin typeface="+mj-ea"/>
                <a:ea typeface="+mj-ea"/>
              </a:rPr>
              <a:t>　　　消費</a:t>
            </a:r>
            <a:r>
              <a:rPr lang="ja-JP" altLang="en-US" dirty="0">
                <a:latin typeface="+mj-ea"/>
                <a:ea typeface="+mj-ea"/>
              </a:rPr>
              <a:t>税率</a:t>
            </a:r>
            <a:r>
              <a:rPr lang="en-US" altLang="ja-JP" dirty="0">
                <a:latin typeface="+mj-ea"/>
                <a:ea typeface="+mj-ea"/>
              </a:rPr>
              <a:t>5%</a:t>
            </a:r>
            <a:r>
              <a:rPr lang="ja-JP" altLang="en-US" dirty="0">
                <a:latin typeface="+mj-ea"/>
                <a:ea typeface="+mj-ea"/>
              </a:rPr>
              <a:t>へ引き上げ</a:t>
            </a:r>
          </a:p>
          <a:p>
            <a:r>
              <a:rPr lang="ja-JP" altLang="en-US" dirty="0">
                <a:latin typeface="+mj-ea"/>
                <a:ea typeface="+mj-ea"/>
              </a:rPr>
              <a:t>平成</a:t>
            </a:r>
            <a:r>
              <a:rPr lang="en-US" altLang="ja-JP" dirty="0">
                <a:latin typeface="+mj-ea"/>
                <a:ea typeface="+mj-ea"/>
              </a:rPr>
              <a:t>15</a:t>
            </a:r>
            <a:r>
              <a:rPr lang="ja-JP" altLang="en-US" dirty="0">
                <a:latin typeface="+mj-ea"/>
                <a:ea typeface="+mj-ea"/>
              </a:rPr>
              <a:t>年</a:t>
            </a:r>
            <a:r>
              <a:rPr lang="en-US" altLang="ja-JP" dirty="0">
                <a:latin typeface="+mj-ea"/>
                <a:ea typeface="+mj-ea"/>
              </a:rPr>
              <a:t>12</a:t>
            </a:r>
            <a:r>
              <a:rPr lang="ja-JP" altLang="en-US" dirty="0" smtClean="0">
                <a:latin typeface="+mj-ea"/>
                <a:ea typeface="+mj-ea"/>
              </a:rPr>
              <a:t>月 価格</a:t>
            </a:r>
            <a:r>
              <a:rPr lang="ja-JP" altLang="en-US" dirty="0">
                <a:latin typeface="+mj-ea"/>
                <a:ea typeface="+mj-ea"/>
              </a:rPr>
              <a:t>表示の税込表示が義務化</a:t>
            </a:r>
          </a:p>
          <a:p>
            <a:endParaRPr lang="en-US" altLang="ja-JP" sz="900" dirty="0" smtClean="0">
              <a:latin typeface="+mj-ea"/>
              <a:ea typeface="+mj-ea"/>
            </a:endParaRPr>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消費税の歴史</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54551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精神科</a:t>
            </a:r>
            <a:r>
              <a:rPr lang="ja-JP" altLang="en-US" sz="2800" dirty="0">
                <a:latin typeface="+mj-ea"/>
              </a:rPr>
              <a:t>ショート・ケア、精神科デイ・ケア、精神科ナイト・ケア、精神科デイ・ナイト・ケア</a:t>
            </a:r>
            <a:r>
              <a:rPr lang="en-US" altLang="ja-JP" sz="2800" dirty="0">
                <a:latin typeface="+mj-ea"/>
              </a:rPr>
              <a:t>】</a:t>
            </a:r>
            <a:r>
              <a:rPr lang="ja-JP" altLang="en-US" sz="2800" dirty="0">
                <a:latin typeface="+mj-ea"/>
              </a:rPr>
              <a:t>（１日につき）</a:t>
            </a: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ja-JP" altLang="en-US" dirty="0">
                <a:latin typeface="+mj-ea"/>
              </a:rPr>
              <a:t>精神科ショート・ケア、精神科デイ・ケア、精神科ナイト・ケア、精神科デイ・ナイト・ケアのいずれかを最初に算定した日から起算して○年を超える期間に行われる場合にあっては、週５日を限度として算定する。</a:t>
            </a:r>
          </a:p>
          <a:p>
            <a:pPr lvl="1" algn="just">
              <a:lnSpc>
                <a:spcPct val="90000"/>
              </a:lnSpc>
              <a:buSzPct val="80000"/>
            </a:pPr>
            <a:endParaRPr lang="ja-JP" altLang="en-US" sz="24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5956432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通院</a:t>
            </a:r>
            <a:r>
              <a:rPr lang="ja-JP" altLang="en-US" sz="2800" dirty="0">
                <a:latin typeface="+mj-ea"/>
              </a:rPr>
              <a:t>・在宅精神</a:t>
            </a:r>
            <a:r>
              <a:rPr lang="ja-JP" altLang="en-US" sz="2800" dirty="0" smtClean="0">
                <a:latin typeface="+mj-ea"/>
              </a:rPr>
              <a:t>療法（</a:t>
            </a:r>
            <a:r>
              <a:rPr lang="ja-JP" altLang="en-US" sz="2800" dirty="0">
                <a:latin typeface="+mj-ea"/>
              </a:rPr>
              <a:t>１回につき）</a:t>
            </a:r>
          </a:p>
          <a:p>
            <a:pPr lvl="1" algn="just">
              <a:lnSpc>
                <a:spcPct val="90000"/>
              </a:lnSpc>
              <a:buSzPct val="80000"/>
            </a:pPr>
            <a:r>
              <a:rPr lang="ja-JP" altLang="en-US" sz="2400" dirty="0" smtClean="0">
                <a:latin typeface="+mj-ea"/>
              </a:rPr>
              <a:t>在宅</a:t>
            </a:r>
            <a:r>
              <a:rPr lang="ja-JP" altLang="en-US" sz="2400" dirty="0">
                <a:latin typeface="+mj-ea"/>
              </a:rPr>
              <a:t>精神</a:t>
            </a:r>
            <a:r>
              <a:rPr lang="ja-JP" altLang="en-US" sz="2400" dirty="0" smtClean="0">
                <a:latin typeface="+mj-ea"/>
              </a:rPr>
              <a:t>療法と分割</a:t>
            </a:r>
            <a:endParaRPr lang="ja-JP" altLang="en-US" sz="2400" dirty="0">
              <a:latin typeface="+mj-ea"/>
            </a:endParaRPr>
          </a:p>
          <a:p>
            <a:pPr lvl="2" algn="just">
              <a:lnSpc>
                <a:spcPct val="90000"/>
              </a:lnSpc>
              <a:buSzPct val="80000"/>
            </a:pPr>
            <a:r>
              <a:rPr lang="ja-JP" altLang="en-US" dirty="0">
                <a:latin typeface="+mj-ea"/>
              </a:rPr>
              <a:t>イ 区分番号Ａ</a:t>
            </a:r>
            <a:r>
              <a:rPr lang="en-US" altLang="ja-JP" dirty="0">
                <a:latin typeface="+mj-ea"/>
              </a:rPr>
              <a:t>000</a:t>
            </a:r>
            <a:r>
              <a:rPr lang="ja-JP" altLang="en-US" dirty="0">
                <a:latin typeface="+mj-ea"/>
              </a:rPr>
              <a:t>に掲げる初診料を算定する初診の日において、地域の精神科救急医療体制を確保するために必要な協力等を行っている精神保健指定医等が在宅精神療法を行った</a:t>
            </a:r>
            <a:r>
              <a:rPr lang="ja-JP" altLang="en-US" dirty="0" smtClean="0">
                <a:latin typeface="+mj-ea"/>
              </a:rPr>
              <a:t>場合　　　　　</a:t>
            </a:r>
            <a:r>
              <a:rPr lang="en-US" altLang="ja-JP" dirty="0" smtClean="0">
                <a:latin typeface="+mj-ea"/>
              </a:rPr>
              <a:t>700</a:t>
            </a:r>
            <a:r>
              <a:rPr lang="ja-JP" altLang="en-US" dirty="0">
                <a:latin typeface="+mj-ea"/>
              </a:rPr>
              <a:t>点</a:t>
            </a:r>
          </a:p>
          <a:p>
            <a:pPr lvl="2" algn="just">
              <a:lnSpc>
                <a:spcPct val="90000"/>
              </a:lnSpc>
              <a:buSzPct val="80000"/>
            </a:pPr>
            <a:r>
              <a:rPr lang="ja-JP" altLang="en-US" dirty="0">
                <a:latin typeface="+mj-ea"/>
              </a:rPr>
              <a:t>ロ イ以外の場合で、地域の精神科救急医療体制を確保するために必要な協力等を行っている精神保健指定医等が在宅精神療法を行った場合（</a:t>
            </a:r>
            <a:r>
              <a:rPr lang="en-US" altLang="ja-JP" dirty="0">
                <a:latin typeface="+mj-ea"/>
              </a:rPr>
              <a:t>60</a:t>
            </a:r>
            <a:r>
              <a:rPr lang="ja-JP" altLang="en-US" dirty="0">
                <a:latin typeface="+mj-ea"/>
              </a:rPr>
              <a:t>分以上の場合に限る） </a:t>
            </a:r>
            <a:r>
              <a:rPr lang="ja-JP" altLang="en-US" dirty="0" smtClean="0">
                <a:latin typeface="+mj-ea"/>
              </a:rPr>
              <a:t>　　　　　　　　　　　　　　　○点</a:t>
            </a:r>
            <a:r>
              <a:rPr lang="en-US" altLang="ja-JP" dirty="0">
                <a:latin typeface="+mj-ea"/>
              </a:rPr>
              <a:t>(</a:t>
            </a:r>
            <a:r>
              <a:rPr lang="ja-JP" altLang="en-US" dirty="0">
                <a:latin typeface="+mj-ea"/>
              </a:rPr>
              <a:t>新</a:t>
            </a:r>
            <a:r>
              <a:rPr lang="en-US" altLang="ja-JP" dirty="0">
                <a:latin typeface="+mj-ea"/>
              </a:rPr>
              <a:t>)</a:t>
            </a:r>
          </a:p>
          <a:p>
            <a:pPr lvl="2" algn="just">
              <a:lnSpc>
                <a:spcPct val="90000"/>
              </a:lnSpc>
              <a:buSzPct val="80000"/>
            </a:pPr>
            <a:r>
              <a:rPr lang="ja-JP" altLang="en-US" dirty="0">
                <a:latin typeface="+mj-ea"/>
              </a:rPr>
              <a:t>ハ イ、ロ以外の場合</a:t>
            </a:r>
          </a:p>
          <a:p>
            <a:pPr lvl="3" algn="just">
              <a:lnSpc>
                <a:spcPct val="90000"/>
              </a:lnSpc>
              <a:buSzPct val="80000"/>
            </a:pPr>
            <a:r>
              <a:rPr lang="en-US" altLang="ja-JP" sz="2400" dirty="0">
                <a:latin typeface="+mj-ea"/>
              </a:rPr>
              <a:t>(1) 30</a:t>
            </a:r>
            <a:r>
              <a:rPr lang="ja-JP" altLang="en-US" sz="2400" dirty="0">
                <a:latin typeface="+mj-ea"/>
              </a:rPr>
              <a:t>分以上の場合 </a:t>
            </a:r>
            <a:r>
              <a:rPr lang="en-US" altLang="ja-JP" sz="2400" dirty="0">
                <a:latin typeface="+mj-ea"/>
              </a:rPr>
              <a:t>400</a:t>
            </a:r>
            <a:r>
              <a:rPr lang="ja-JP" altLang="en-US" sz="2400" dirty="0">
                <a:latin typeface="+mj-ea"/>
              </a:rPr>
              <a:t>点</a:t>
            </a:r>
          </a:p>
          <a:p>
            <a:pPr lvl="3" algn="just">
              <a:lnSpc>
                <a:spcPct val="90000"/>
              </a:lnSpc>
              <a:buSzPct val="80000"/>
            </a:pPr>
            <a:r>
              <a:rPr lang="en-US" altLang="ja-JP" sz="2400" dirty="0">
                <a:latin typeface="+mj-ea"/>
              </a:rPr>
              <a:t>(2) 30</a:t>
            </a:r>
            <a:r>
              <a:rPr lang="ja-JP" altLang="en-US" sz="2400" dirty="0">
                <a:latin typeface="+mj-ea"/>
              </a:rPr>
              <a:t>分未満の場合 </a:t>
            </a:r>
            <a:r>
              <a:rPr lang="en-US" altLang="ja-JP" sz="2400" dirty="0">
                <a:latin typeface="+mj-ea"/>
              </a:rPr>
              <a:t>330</a:t>
            </a:r>
            <a:r>
              <a:rPr lang="ja-JP" altLang="en-US" sz="2400" dirty="0">
                <a:latin typeface="+mj-ea"/>
              </a:rPr>
              <a:t>点</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長時間診療の評価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399520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a:latin typeface="+mj-ea"/>
              </a:rPr>
              <a:t>新</a:t>
            </a:r>
            <a:r>
              <a:rPr lang="en-US" altLang="ja-JP" sz="2800" dirty="0">
                <a:latin typeface="+mj-ea"/>
              </a:rPr>
              <a:t>) </a:t>
            </a:r>
            <a:r>
              <a:rPr lang="ja-JP" altLang="en-US" sz="2800" dirty="0">
                <a:latin typeface="+mj-ea"/>
              </a:rPr>
              <a:t>精神科重症患者早期集中支援管理料（月１回）</a:t>
            </a:r>
          </a:p>
          <a:p>
            <a:pPr lvl="1" algn="just">
              <a:lnSpc>
                <a:spcPct val="90000"/>
              </a:lnSpc>
              <a:buSzPct val="80000"/>
            </a:pPr>
            <a:r>
              <a:rPr lang="ja-JP" altLang="en-US" sz="2400" dirty="0">
                <a:latin typeface="+mj-ea"/>
              </a:rPr>
              <a:t>１ 保険医療機関が単独で実施する場合</a:t>
            </a:r>
          </a:p>
          <a:p>
            <a:pPr lvl="2" algn="just">
              <a:lnSpc>
                <a:spcPct val="90000"/>
              </a:lnSpc>
              <a:buSzPct val="80000"/>
            </a:pPr>
            <a:r>
              <a:rPr lang="ja-JP" altLang="en-US" dirty="0">
                <a:latin typeface="+mj-ea"/>
              </a:rPr>
              <a:t>イ 同一建物居住者以外の場合 ○点</a:t>
            </a:r>
          </a:p>
          <a:p>
            <a:pPr lvl="2" algn="just">
              <a:lnSpc>
                <a:spcPct val="90000"/>
              </a:lnSpc>
              <a:buSzPct val="80000"/>
            </a:pPr>
            <a:r>
              <a:rPr lang="ja-JP" altLang="en-US" dirty="0">
                <a:latin typeface="+mj-ea"/>
              </a:rPr>
              <a:t>ロ 同一建物居住者の場合</a:t>
            </a:r>
          </a:p>
          <a:p>
            <a:pPr lvl="3" algn="just">
              <a:lnSpc>
                <a:spcPct val="90000"/>
              </a:lnSpc>
              <a:buSzPct val="80000"/>
            </a:pPr>
            <a:r>
              <a:rPr lang="en-US" altLang="ja-JP" sz="2400" dirty="0">
                <a:latin typeface="+mj-ea"/>
              </a:rPr>
              <a:t>(1)</a:t>
            </a:r>
            <a:r>
              <a:rPr lang="ja-JP" altLang="en-US" sz="2400" dirty="0">
                <a:latin typeface="+mj-ea"/>
              </a:rPr>
              <a:t>特定施設等に入院する者の場合 ○点</a:t>
            </a:r>
          </a:p>
          <a:p>
            <a:pPr lvl="3" algn="just">
              <a:lnSpc>
                <a:spcPct val="90000"/>
              </a:lnSpc>
              <a:buSzPct val="80000"/>
            </a:pPr>
            <a:r>
              <a:rPr lang="en-US" altLang="ja-JP" sz="2400" dirty="0">
                <a:latin typeface="+mj-ea"/>
              </a:rPr>
              <a:t>(2)(1)</a:t>
            </a:r>
            <a:r>
              <a:rPr lang="ja-JP" altLang="en-US" sz="2400" dirty="0">
                <a:latin typeface="+mj-ea"/>
              </a:rPr>
              <a:t>以外の場合 ○点</a:t>
            </a:r>
          </a:p>
          <a:p>
            <a:pPr lvl="1" algn="just">
              <a:lnSpc>
                <a:spcPct val="90000"/>
              </a:lnSpc>
              <a:buSzPct val="80000"/>
            </a:pPr>
            <a:r>
              <a:rPr lang="ja-JP" altLang="en-US" sz="2400" dirty="0">
                <a:latin typeface="+mj-ea"/>
              </a:rPr>
              <a:t>２ 訪問看護ステーションと連携して実施する場合</a:t>
            </a:r>
          </a:p>
          <a:p>
            <a:pPr lvl="2" algn="just">
              <a:lnSpc>
                <a:spcPct val="90000"/>
              </a:lnSpc>
              <a:buSzPct val="80000"/>
            </a:pPr>
            <a:r>
              <a:rPr lang="ja-JP" altLang="en-US" dirty="0">
                <a:latin typeface="+mj-ea"/>
              </a:rPr>
              <a:t>イ 同一建物居住者以外の場合 ○点</a:t>
            </a:r>
          </a:p>
          <a:p>
            <a:pPr lvl="2" algn="just">
              <a:lnSpc>
                <a:spcPct val="90000"/>
              </a:lnSpc>
              <a:buSzPct val="80000"/>
            </a:pPr>
            <a:r>
              <a:rPr lang="ja-JP" altLang="en-US" dirty="0">
                <a:latin typeface="+mj-ea"/>
              </a:rPr>
              <a:t>ロ 同一建物居住者の場合</a:t>
            </a:r>
          </a:p>
          <a:p>
            <a:pPr lvl="3" algn="just">
              <a:lnSpc>
                <a:spcPct val="90000"/>
              </a:lnSpc>
              <a:buSzPct val="80000"/>
            </a:pPr>
            <a:r>
              <a:rPr lang="en-US" altLang="ja-JP" sz="2400" dirty="0">
                <a:latin typeface="+mj-ea"/>
              </a:rPr>
              <a:t>(1)</a:t>
            </a:r>
            <a:r>
              <a:rPr lang="ja-JP" altLang="en-US" sz="2400" dirty="0">
                <a:latin typeface="+mj-ea"/>
              </a:rPr>
              <a:t>特定施設等に入院する者の場合 ○点</a:t>
            </a:r>
          </a:p>
          <a:p>
            <a:pPr lvl="3" algn="just">
              <a:lnSpc>
                <a:spcPct val="90000"/>
              </a:lnSpc>
              <a:buSzPct val="80000"/>
            </a:pPr>
            <a:r>
              <a:rPr lang="en-US" altLang="ja-JP" sz="2400" dirty="0">
                <a:latin typeface="+mj-ea"/>
              </a:rPr>
              <a:t>(2)(1)</a:t>
            </a:r>
            <a:r>
              <a:rPr lang="ja-JP" altLang="en-US" sz="2400" dirty="0">
                <a:latin typeface="+mj-ea"/>
              </a:rPr>
              <a:t>以外の場合 </a:t>
            </a:r>
            <a:r>
              <a:rPr lang="ja-JP" altLang="en-US" sz="2400" dirty="0" smtClean="0">
                <a:latin typeface="+mj-ea"/>
              </a:rPr>
              <a:t>○点</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早期治療</a:t>
            </a:r>
            <a:r>
              <a:rPr lang="ja-JP" altLang="en-US" sz="3600" i="0" dirty="0" smtClean="0">
                <a:solidFill>
                  <a:srgbClr val="FFFF66"/>
                </a:solidFill>
              </a:rPr>
              <a:t>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670276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smtClean="0">
                <a:latin typeface="+mj-ea"/>
              </a:rPr>
              <a:t>新</a:t>
            </a:r>
            <a:r>
              <a:rPr lang="en-US" altLang="ja-JP" sz="2800" dirty="0" smtClean="0">
                <a:latin typeface="+mj-ea"/>
              </a:rPr>
              <a:t>) </a:t>
            </a:r>
            <a:r>
              <a:rPr lang="ja-JP" altLang="en-US" sz="2800" dirty="0" smtClean="0">
                <a:latin typeface="+mj-ea"/>
              </a:rPr>
              <a:t>精神科重症患者早期集中支援管理料（月１回）</a:t>
            </a:r>
          </a:p>
          <a:p>
            <a:pPr algn="just">
              <a:lnSpc>
                <a:spcPct val="90000"/>
              </a:lnSpc>
              <a:buSzPct val="80000"/>
            </a:pPr>
            <a:r>
              <a:rPr lang="ja-JP" altLang="en-US" sz="2800" dirty="0" smtClean="0">
                <a:latin typeface="+mj-ea"/>
              </a:rPr>
              <a:t>対象患者は以下の全てを満たす者</a:t>
            </a:r>
            <a:endParaRPr lang="ja-JP" altLang="en-US" sz="2400" dirty="0">
              <a:latin typeface="+mj-ea"/>
            </a:endParaRPr>
          </a:p>
          <a:p>
            <a:pPr lvl="1" algn="just">
              <a:lnSpc>
                <a:spcPct val="90000"/>
              </a:lnSpc>
              <a:buSzPct val="80000"/>
            </a:pPr>
            <a:r>
              <a:rPr lang="ja-JP" altLang="en-US" sz="2400" dirty="0" smtClean="0">
                <a:latin typeface="+mj-ea"/>
              </a:rPr>
              <a:t>訪問</a:t>
            </a:r>
            <a:r>
              <a:rPr lang="ja-JP" altLang="en-US" sz="2400" dirty="0">
                <a:latin typeface="+mj-ea"/>
              </a:rPr>
              <a:t>診療を月○回以上及び精神科訪問看護を週○回以上（うち月○回以上は精神保健福祉士又は作業療法士が訪問）実施している患者に対し、退院した日から起算して○月以内の期間に限り算定</a:t>
            </a:r>
            <a:r>
              <a:rPr lang="ja-JP" altLang="en-US" sz="2400" dirty="0" smtClean="0">
                <a:latin typeface="+mj-ea"/>
              </a:rPr>
              <a:t>する</a:t>
            </a:r>
            <a:endParaRPr lang="ja-JP" altLang="en-US" sz="2400" dirty="0">
              <a:latin typeface="+mj-ea"/>
            </a:endParaRPr>
          </a:p>
          <a:p>
            <a:pPr lvl="1" algn="just">
              <a:lnSpc>
                <a:spcPct val="90000"/>
              </a:lnSpc>
              <a:buSzPct val="80000"/>
            </a:pPr>
            <a:r>
              <a:rPr lang="ja-JP" altLang="en-US" sz="2400" dirty="0" smtClean="0">
                <a:latin typeface="+mj-ea"/>
              </a:rPr>
              <a:t>１年</a:t>
            </a:r>
            <a:r>
              <a:rPr lang="ja-JP" altLang="en-US" sz="2400" dirty="0">
                <a:latin typeface="+mj-ea"/>
              </a:rPr>
              <a:t>以上精神病床に入院して退院した者又は入退院を繰り返す</a:t>
            </a:r>
            <a:r>
              <a:rPr lang="ja-JP" altLang="en-US" sz="2400" dirty="0" smtClean="0">
                <a:latin typeface="+mj-ea"/>
              </a:rPr>
              <a:t>者</a:t>
            </a:r>
            <a:endParaRPr lang="ja-JP" altLang="en-US" sz="2400" dirty="0">
              <a:latin typeface="+mj-ea"/>
            </a:endParaRPr>
          </a:p>
          <a:p>
            <a:pPr lvl="2" algn="just">
              <a:lnSpc>
                <a:spcPct val="90000"/>
              </a:lnSpc>
              <a:buSzPct val="80000"/>
            </a:pPr>
            <a:r>
              <a:rPr lang="ja-JP" altLang="en-US" dirty="0" smtClean="0">
                <a:latin typeface="+mj-ea"/>
              </a:rPr>
              <a:t>直</a:t>
            </a:r>
            <a:r>
              <a:rPr lang="ja-JP" altLang="en-US" dirty="0">
                <a:latin typeface="+mj-ea"/>
              </a:rPr>
              <a:t>近の入院が、措置入院、緊急措置入院又は医療保護入院であり、かつ当該入院の入院日より起算して過去</a:t>
            </a:r>
            <a:r>
              <a:rPr lang="en-US" altLang="ja-JP" dirty="0">
                <a:latin typeface="+mj-ea"/>
              </a:rPr>
              <a:t>3</a:t>
            </a:r>
            <a:r>
              <a:rPr lang="ja-JP" altLang="en-US" dirty="0">
                <a:latin typeface="+mj-ea"/>
              </a:rPr>
              <a:t>月以内に措置入院、緊急措置入院又は医療保護入院をしたことのある</a:t>
            </a:r>
            <a:r>
              <a:rPr lang="ja-JP" altLang="en-US" dirty="0" smtClean="0">
                <a:latin typeface="+mj-ea"/>
              </a:rPr>
              <a:t>者</a:t>
            </a:r>
            <a:endParaRPr lang="ja-JP" altLang="en-US" dirty="0">
              <a:latin typeface="+mj-ea"/>
            </a:endParaRPr>
          </a:p>
          <a:p>
            <a:pPr lvl="1" algn="just">
              <a:lnSpc>
                <a:spcPct val="90000"/>
              </a:lnSpc>
              <a:buSzPct val="80000"/>
            </a:pPr>
            <a:r>
              <a:rPr lang="ja-JP" altLang="en-US" sz="2400" dirty="0" smtClean="0">
                <a:latin typeface="+mj-ea"/>
              </a:rPr>
              <a:t>統合</a:t>
            </a:r>
            <a:r>
              <a:rPr lang="ja-JP" altLang="en-US" sz="2400" dirty="0">
                <a:latin typeface="+mj-ea"/>
              </a:rPr>
              <a:t>失調症、気分障害又は重度認知症の患者で、退院時の</a:t>
            </a:r>
            <a:r>
              <a:rPr lang="en-US" altLang="ja-JP" sz="2400" dirty="0">
                <a:latin typeface="+mj-ea"/>
              </a:rPr>
              <a:t>GAF○</a:t>
            </a:r>
            <a:r>
              <a:rPr lang="ja-JP" altLang="en-US" sz="2400" dirty="0">
                <a:latin typeface="+mj-ea"/>
              </a:rPr>
              <a:t>以下の</a:t>
            </a:r>
            <a:r>
              <a:rPr lang="ja-JP" altLang="en-US" sz="2400" dirty="0" smtClean="0">
                <a:latin typeface="+mj-ea"/>
              </a:rPr>
              <a:t>者</a:t>
            </a:r>
            <a:endParaRPr lang="ja-JP" altLang="en-US" sz="2400" dirty="0">
              <a:latin typeface="+mj-ea"/>
            </a:endParaRPr>
          </a:p>
          <a:p>
            <a:pPr lvl="1" algn="just">
              <a:lnSpc>
                <a:spcPct val="90000"/>
              </a:lnSpc>
              <a:buSzPct val="80000"/>
            </a:pPr>
            <a:r>
              <a:rPr lang="ja-JP" altLang="en-US" sz="2400" dirty="0" smtClean="0">
                <a:latin typeface="+mj-ea"/>
              </a:rPr>
              <a:t>精神科</a:t>
            </a:r>
            <a:r>
              <a:rPr lang="ja-JP" altLang="en-US" sz="2400" dirty="0">
                <a:latin typeface="+mj-ea"/>
              </a:rPr>
              <a:t>を標榜する保険医療機関への通院が困難な</a:t>
            </a:r>
            <a:r>
              <a:rPr lang="ja-JP" altLang="en-US" sz="2400" dirty="0" smtClean="0">
                <a:latin typeface="+mj-ea"/>
              </a:rPr>
              <a:t>者</a:t>
            </a:r>
            <a:endParaRPr lang="ja-JP" altLang="en-US" sz="2400" dirty="0">
              <a:latin typeface="+mj-ea"/>
            </a:endParaRPr>
          </a:p>
          <a:p>
            <a:pPr lvl="1" algn="just">
              <a:lnSpc>
                <a:spcPct val="90000"/>
              </a:lnSpc>
              <a:buSzPct val="80000"/>
            </a:pPr>
            <a:r>
              <a:rPr lang="ja-JP" altLang="en-US" sz="2400" dirty="0" smtClean="0">
                <a:latin typeface="+mj-ea"/>
              </a:rPr>
              <a:t>障害</a:t>
            </a:r>
            <a:r>
              <a:rPr lang="ja-JP" altLang="en-US" sz="2400" dirty="0">
                <a:latin typeface="+mj-ea"/>
              </a:rPr>
              <a:t>福祉サービスを利用していない</a:t>
            </a:r>
            <a:r>
              <a:rPr lang="ja-JP" altLang="en-US" sz="2400" dirty="0" smtClean="0">
                <a:latin typeface="+mj-ea"/>
              </a:rPr>
              <a:t>者</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早期治療</a:t>
            </a:r>
            <a:r>
              <a:rPr lang="ja-JP" altLang="en-US" sz="3600" i="0" dirty="0" smtClean="0">
                <a:solidFill>
                  <a:srgbClr val="FFFF66"/>
                </a:solidFill>
              </a:rPr>
              <a:t>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3074396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smtClean="0">
                <a:latin typeface="+mj-ea"/>
              </a:rPr>
              <a:t>新</a:t>
            </a:r>
            <a:r>
              <a:rPr lang="en-US" altLang="ja-JP" sz="2800" dirty="0" smtClean="0">
                <a:latin typeface="+mj-ea"/>
              </a:rPr>
              <a:t>) </a:t>
            </a:r>
            <a:r>
              <a:rPr lang="ja-JP" altLang="en-US" sz="2800" dirty="0" smtClean="0">
                <a:latin typeface="+mj-ea"/>
              </a:rPr>
              <a:t>精神科重症患者早期集中支援管理料（月１回）</a:t>
            </a:r>
          </a:p>
          <a:p>
            <a:pPr algn="just">
              <a:lnSpc>
                <a:spcPct val="90000"/>
              </a:lnSpc>
              <a:buSzPct val="80000"/>
            </a:pPr>
            <a:r>
              <a:rPr lang="ja-JP" altLang="en-US" sz="2800" dirty="0" smtClean="0">
                <a:latin typeface="+mj-ea"/>
              </a:rPr>
              <a:t>施設基準</a:t>
            </a:r>
            <a:endParaRPr lang="en-US" altLang="ja-JP" sz="2800" dirty="0">
              <a:latin typeface="+mj-ea"/>
            </a:endParaRPr>
          </a:p>
          <a:p>
            <a:pPr lvl="1" algn="just">
              <a:lnSpc>
                <a:spcPct val="90000"/>
              </a:lnSpc>
              <a:buSzPct val="80000"/>
            </a:pPr>
            <a:r>
              <a:rPr lang="ja-JP" altLang="en-US" sz="2400" dirty="0" smtClean="0">
                <a:latin typeface="+mj-ea"/>
              </a:rPr>
              <a:t>当該</a:t>
            </a:r>
            <a:r>
              <a:rPr lang="ja-JP" altLang="en-US" sz="2400" dirty="0">
                <a:latin typeface="+mj-ea"/>
              </a:rPr>
              <a:t>保険医療機関内（訪問看護ステーションと連携した場合は連携する訪問看護ステーションを含む）に常勤精神保健指定医、常勤看護師又は常勤保健師、常勤精神保健福祉士及び常勤作業療法士の４名から構成される専任のチームが設置されていること。また、いずれか○人は</a:t>
            </a:r>
            <a:r>
              <a:rPr lang="ja-JP" altLang="en-US" sz="2400" dirty="0" smtClean="0">
                <a:latin typeface="+mj-ea"/>
              </a:rPr>
              <a:t>専従</a:t>
            </a:r>
            <a:endParaRPr lang="ja-JP" altLang="en-US" sz="2400" dirty="0">
              <a:latin typeface="+mj-ea"/>
            </a:endParaRPr>
          </a:p>
          <a:p>
            <a:pPr lvl="1" algn="just">
              <a:lnSpc>
                <a:spcPct val="90000"/>
              </a:lnSpc>
              <a:buSzPct val="80000"/>
            </a:pPr>
            <a:r>
              <a:rPr lang="ja-JP" altLang="en-US" sz="2400" dirty="0" smtClean="0">
                <a:latin typeface="+mj-ea"/>
              </a:rPr>
              <a:t>上記</a:t>
            </a:r>
            <a:r>
              <a:rPr lang="ja-JP" altLang="en-US" sz="2400" dirty="0">
                <a:latin typeface="+mj-ea"/>
              </a:rPr>
              <a:t>４名を含む多職種会議を週○回以上開催すること。うち、月○回以上は保健所又は精神保健福祉センター等と共同して会議を開催</a:t>
            </a:r>
            <a:r>
              <a:rPr lang="ja-JP" altLang="en-US" sz="2400" dirty="0" smtClean="0">
                <a:latin typeface="+mj-ea"/>
              </a:rPr>
              <a:t>する</a:t>
            </a:r>
            <a:endParaRPr lang="ja-JP" altLang="en-US" sz="2400" dirty="0">
              <a:latin typeface="+mj-ea"/>
            </a:endParaRPr>
          </a:p>
          <a:p>
            <a:pPr lvl="1" algn="just">
              <a:lnSpc>
                <a:spcPct val="90000"/>
              </a:lnSpc>
              <a:buSzPct val="80000"/>
            </a:pPr>
            <a:r>
              <a:rPr lang="en-US" altLang="ja-JP" sz="2400" dirty="0" smtClean="0">
                <a:latin typeface="+mj-ea"/>
              </a:rPr>
              <a:t>24</a:t>
            </a:r>
            <a:r>
              <a:rPr lang="ja-JP" altLang="en-US" sz="2400" dirty="0">
                <a:latin typeface="+mj-ea"/>
              </a:rPr>
              <a:t>時間往診及び看護師又は保健師による訪問看護が可能な体制を確保して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以下</a:t>
            </a:r>
            <a:r>
              <a:rPr lang="ja-JP" altLang="en-US" sz="2400" dirty="0">
                <a:latin typeface="+mj-ea"/>
              </a:rPr>
              <a:t>のア、イ、ウのすべてを</a:t>
            </a:r>
            <a:r>
              <a:rPr lang="ja-JP" altLang="en-US" sz="2400" dirty="0" smtClean="0">
                <a:latin typeface="+mj-ea"/>
              </a:rPr>
              <a:t>満たす</a:t>
            </a:r>
            <a:endParaRPr lang="ja-JP" altLang="en-US" sz="2400" dirty="0">
              <a:latin typeface="+mj-ea"/>
            </a:endParaRPr>
          </a:p>
          <a:p>
            <a:pPr lvl="2" algn="just">
              <a:lnSpc>
                <a:spcPct val="90000"/>
              </a:lnSpc>
              <a:buSzPct val="80000"/>
            </a:pPr>
            <a:r>
              <a:rPr lang="ja-JP" altLang="en-US" sz="2000" dirty="0">
                <a:latin typeface="+mj-ea"/>
              </a:rPr>
              <a:t>ア</a:t>
            </a:r>
            <a:r>
              <a:rPr lang="en-US" altLang="ja-JP" sz="2000" dirty="0">
                <a:latin typeface="+mj-ea"/>
              </a:rPr>
              <a:t>) </a:t>
            </a:r>
            <a:r>
              <a:rPr lang="ja-JP" altLang="en-US" sz="2000" dirty="0">
                <a:latin typeface="+mj-ea"/>
              </a:rPr>
              <a:t>精神保健福祉法上の精神保健指定医の公務員としての業務（措置診察等）について都道府県に積極的に協力し、診察業務等を年○回以上行う。</a:t>
            </a:r>
          </a:p>
          <a:p>
            <a:pPr lvl="2" algn="just">
              <a:lnSpc>
                <a:spcPct val="90000"/>
              </a:lnSpc>
              <a:buSzPct val="80000"/>
            </a:pPr>
            <a:r>
              <a:rPr lang="ja-JP" altLang="en-US" sz="2000" dirty="0">
                <a:latin typeface="+mj-ea"/>
              </a:rPr>
              <a:t>イ</a:t>
            </a:r>
            <a:r>
              <a:rPr lang="en-US" altLang="ja-JP" sz="2000" dirty="0">
                <a:latin typeface="+mj-ea"/>
              </a:rPr>
              <a:t>) </a:t>
            </a:r>
            <a:r>
              <a:rPr lang="ja-JP" altLang="en-US" sz="2000" dirty="0">
                <a:latin typeface="+mj-ea"/>
              </a:rPr>
              <a:t>都道府県や医療機関等の要請に応じて、地域の精神科救急医療体制の確保への協力等を行っていること。具体的には、</a:t>
            </a:r>
            <a:r>
              <a:rPr lang="en-US" altLang="ja-JP" sz="2000" dirty="0">
                <a:latin typeface="+mj-ea"/>
              </a:rPr>
              <a:t>a</a:t>
            </a:r>
            <a:r>
              <a:rPr lang="ja-JP" altLang="en-US" sz="2000" dirty="0">
                <a:latin typeface="+mj-ea"/>
              </a:rPr>
              <a:t>から</a:t>
            </a:r>
            <a:r>
              <a:rPr lang="en-US" altLang="ja-JP" sz="2000" dirty="0">
                <a:latin typeface="+mj-ea"/>
              </a:rPr>
              <a:t>c</a:t>
            </a:r>
            <a:r>
              <a:rPr lang="ja-JP" altLang="en-US" sz="2000" dirty="0" err="1">
                <a:latin typeface="+mj-ea"/>
              </a:rPr>
              <a:t>までの</a:t>
            </a:r>
            <a:r>
              <a:rPr lang="ja-JP" altLang="en-US" sz="2000" dirty="0">
                <a:latin typeface="+mj-ea"/>
              </a:rPr>
              <a:t>要件を合計して年○回以上行う。</a:t>
            </a:r>
          </a:p>
          <a:p>
            <a:pPr lvl="2" algn="just">
              <a:lnSpc>
                <a:spcPct val="90000"/>
              </a:lnSpc>
              <a:buSzPct val="80000"/>
            </a:pPr>
            <a:r>
              <a:rPr lang="en-US" altLang="ja-JP" sz="2000" dirty="0">
                <a:latin typeface="+mj-ea"/>
              </a:rPr>
              <a:t>a. </a:t>
            </a:r>
            <a:r>
              <a:rPr lang="ja-JP" altLang="en-US" sz="2000" dirty="0">
                <a:latin typeface="+mj-ea"/>
              </a:rPr>
              <a:t>時間外、休日又は深夜における救急患者への対応に関し、精神科救急情報センター等の相談員からの問合せに対応する。</a:t>
            </a:r>
          </a:p>
          <a:p>
            <a:pPr lvl="2" algn="just">
              <a:lnSpc>
                <a:spcPct val="90000"/>
              </a:lnSpc>
              <a:buSzPct val="80000"/>
            </a:pPr>
            <a:r>
              <a:rPr lang="en-US" altLang="ja-JP" sz="2000" dirty="0">
                <a:latin typeface="+mj-ea"/>
              </a:rPr>
              <a:t>b. </a:t>
            </a:r>
            <a:r>
              <a:rPr lang="ja-JP" altLang="en-US" sz="2000" dirty="0">
                <a:latin typeface="+mj-ea"/>
              </a:rPr>
              <a:t>時間外、休日又は深夜における外来対応施設での外来診療や、救急医療機関への診療協力（外来、当直又は対診）を行う。</a:t>
            </a:r>
          </a:p>
          <a:p>
            <a:pPr lvl="2" algn="just">
              <a:lnSpc>
                <a:spcPct val="90000"/>
              </a:lnSpc>
              <a:buSzPct val="80000"/>
            </a:pPr>
            <a:r>
              <a:rPr lang="en-US" altLang="ja-JP" sz="2000" dirty="0">
                <a:latin typeface="+mj-ea"/>
              </a:rPr>
              <a:t>c. </a:t>
            </a:r>
            <a:r>
              <a:rPr lang="ja-JP" altLang="en-US" sz="2000" dirty="0">
                <a:latin typeface="+mj-ea"/>
              </a:rPr>
              <a:t>所属する医療機関が精神科救急医療体制整備事業に参加し、当該精神保健指定医が当直又はオンコール等に参加していること。</a:t>
            </a:r>
          </a:p>
          <a:p>
            <a:pPr lvl="2" algn="just">
              <a:lnSpc>
                <a:spcPct val="90000"/>
              </a:lnSpc>
              <a:buSzPct val="80000"/>
            </a:pPr>
            <a:r>
              <a:rPr lang="ja-JP" altLang="en-US" sz="2000" dirty="0">
                <a:latin typeface="+mj-ea"/>
              </a:rPr>
              <a:t>ウ</a:t>
            </a:r>
            <a:r>
              <a:rPr lang="en-US" altLang="ja-JP" sz="2000" dirty="0">
                <a:latin typeface="+mj-ea"/>
              </a:rPr>
              <a:t>) </a:t>
            </a:r>
            <a:r>
              <a:rPr lang="ja-JP" altLang="en-US" sz="2000" dirty="0">
                <a:latin typeface="+mj-ea"/>
              </a:rPr>
              <a:t>標榜時間外において、所属する保険医療機関を継続的に受診している患者に関する電話等の問合せに応じる体制を整備するとともに、必要に応じてあらかじめ連携している保険医療機関に紹介できる体制を有していること。具体的には、</a:t>
            </a:r>
            <a:r>
              <a:rPr lang="en-US" altLang="ja-JP" sz="2000" dirty="0">
                <a:latin typeface="+mj-ea"/>
              </a:rPr>
              <a:t>a</a:t>
            </a:r>
            <a:r>
              <a:rPr lang="ja-JP" altLang="en-US" sz="2000" dirty="0">
                <a:latin typeface="+mj-ea"/>
              </a:rPr>
              <a:t>又は</a:t>
            </a:r>
            <a:r>
              <a:rPr lang="en-US" altLang="ja-JP" sz="2000" dirty="0">
                <a:latin typeface="+mj-ea"/>
              </a:rPr>
              <a:t>b</a:t>
            </a:r>
            <a:r>
              <a:rPr lang="ja-JP" altLang="en-US" sz="2000" dirty="0">
                <a:latin typeface="+mj-ea"/>
              </a:rPr>
              <a:t>のいずれかの要件を満たす。</a:t>
            </a:r>
          </a:p>
          <a:p>
            <a:pPr lvl="2" algn="just">
              <a:lnSpc>
                <a:spcPct val="90000"/>
              </a:lnSpc>
              <a:buSzPct val="80000"/>
            </a:pPr>
            <a:r>
              <a:rPr lang="en-US" altLang="ja-JP" sz="2000" dirty="0">
                <a:latin typeface="+mj-ea"/>
              </a:rPr>
              <a:t>a. </a:t>
            </a:r>
            <a:r>
              <a:rPr lang="ja-JP" altLang="en-US" sz="2000" dirty="0">
                <a:latin typeface="+mj-ea"/>
              </a:rPr>
              <a:t>時間外対応加算１の届出を行っている。</a:t>
            </a:r>
          </a:p>
          <a:p>
            <a:pPr lvl="2" algn="just">
              <a:lnSpc>
                <a:spcPct val="90000"/>
              </a:lnSpc>
              <a:buSzPct val="80000"/>
            </a:pPr>
            <a:r>
              <a:rPr lang="en-US" altLang="ja-JP" sz="2000" dirty="0">
                <a:latin typeface="+mj-ea"/>
              </a:rPr>
              <a:t>b. </a:t>
            </a:r>
            <a:r>
              <a:rPr lang="ja-JP" altLang="en-US" sz="2000" dirty="0">
                <a:latin typeface="+mj-ea"/>
              </a:rPr>
              <a:t>精神科救急情報センター、都道府県、市町村、保健所、警察、消防（救急車）、救命救急センター、一般医療機関等からの患者に関する問合せ等に対し、原則として当該保険医療機関において、常時対応できる体制がとられている。</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早期治療</a:t>
            </a:r>
            <a:r>
              <a:rPr lang="ja-JP" altLang="en-US" sz="3600" i="0" dirty="0" smtClean="0">
                <a:solidFill>
                  <a:srgbClr val="FFFF66"/>
                </a:solidFill>
              </a:rPr>
              <a:t>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4252851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smtClean="0">
                <a:latin typeface="+mj-ea"/>
              </a:rPr>
              <a:t>新</a:t>
            </a:r>
            <a:r>
              <a:rPr lang="en-US" altLang="ja-JP" sz="2800" dirty="0" smtClean="0">
                <a:latin typeface="+mj-ea"/>
              </a:rPr>
              <a:t>) </a:t>
            </a:r>
            <a:r>
              <a:rPr lang="ja-JP" altLang="en-US" sz="2800" dirty="0" smtClean="0">
                <a:latin typeface="+mj-ea"/>
              </a:rPr>
              <a:t>精神科重症患者早期集中支援管理料（月１回）</a:t>
            </a:r>
          </a:p>
          <a:p>
            <a:pPr algn="just">
              <a:lnSpc>
                <a:spcPct val="90000"/>
              </a:lnSpc>
              <a:buSzPct val="80000"/>
            </a:pPr>
            <a:r>
              <a:rPr lang="ja-JP" altLang="en-US" sz="2800" dirty="0" smtClean="0">
                <a:latin typeface="+mj-ea"/>
              </a:rPr>
              <a:t>施設基準は以下のアイウを全て満たす</a:t>
            </a:r>
            <a:endParaRPr lang="ja-JP" altLang="en-US" sz="2400" dirty="0">
              <a:latin typeface="+mj-ea"/>
            </a:endParaRPr>
          </a:p>
          <a:p>
            <a:pPr lvl="2" algn="just">
              <a:lnSpc>
                <a:spcPct val="90000"/>
              </a:lnSpc>
              <a:buSzPct val="80000"/>
            </a:pPr>
            <a:r>
              <a:rPr lang="ja-JP" altLang="en-US" sz="2000" dirty="0">
                <a:latin typeface="+mj-ea"/>
              </a:rPr>
              <a:t>ア</a:t>
            </a:r>
            <a:r>
              <a:rPr lang="en-US" altLang="ja-JP" sz="2000" dirty="0">
                <a:latin typeface="+mj-ea"/>
              </a:rPr>
              <a:t>) </a:t>
            </a:r>
            <a:r>
              <a:rPr lang="ja-JP" altLang="en-US" sz="2000" dirty="0">
                <a:latin typeface="+mj-ea"/>
              </a:rPr>
              <a:t>精神保健福祉法上の精神保健指定医の公務員としての業務（措置診察等）について都道府県に積極的に協力し、診察業務等を年○回以上行う。</a:t>
            </a:r>
          </a:p>
          <a:p>
            <a:pPr lvl="2" algn="just">
              <a:lnSpc>
                <a:spcPct val="90000"/>
              </a:lnSpc>
              <a:buSzPct val="80000"/>
            </a:pPr>
            <a:r>
              <a:rPr lang="ja-JP" altLang="en-US" dirty="0">
                <a:latin typeface="+mj-ea"/>
              </a:rPr>
              <a:t>イ</a:t>
            </a:r>
            <a:r>
              <a:rPr lang="en-US" altLang="ja-JP" dirty="0">
                <a:latin typeface="+mj-ea"/>
              </a:rPr>
              <a:t>) </a:t>
            </a:r>
            <a:r>
              <a:rPr lang="ja-JP" altLang="en-US" dirty="0">
                <a:latin typeface="+mj-ea"/>
              </a:rPr>
              <a:t>都道府県や医療機関等の要請に応じて、地域の精神科救急医療体制の確保への協力等を行っていること</a:t>
            </a:r>
            <a:r>
              <a:rPr lang="ja-JP" altLang="en-US" dirty="0" smtClean="0">
                <a:latin typeface="+mj-ea"/>
              </a:rPr>
              <a:t>。</a:t>
            </a:r>
            <a:r>
              <a:rPr lang="ja-JP" altLang="en-US" dirty="0">
                <a:latin typeface="+mj-ea"/>
              </a:rPr>
              <a:t>以下の</a:t>
            </a:r>
            <a:r>
              <a:rPr lang="en-US" altLang="ja-JP" dirty="0" smtClean="0">
                <a:latin typeface="+mj-ea"/>
              </a:rPr>
              <a:t>a</a:t>
            </a:r>
            <a:r>
              <a:rPr lang="ja-JP" altLang="en-US" dirty="0">
                <a:latin typeface="+mj-ea"/>
              </a:rPr>
              <a:t>から</a:t>
            </a:r>
            <a:r>
              <a:rPr lang="en-US" altLang="ja-JP" dirty="0">
                <a:latin typeface="+mj-ea"/>
              </a:rPr>
              <a:t>c</a:t>
            </a:r>
            <a:r>
              <a:rPr lang="ja-JP" altLang="en-US" dirty="0" err="1">
                <a:latin typeface="+mj-ea"/>
              </a:rPr>
              <a:t>までの</a:t>
            </a:r>
            <a:r>
              <a:rPr lang="ja-JP" altLang="en-US" dirty="0">
                <a:latin typeface="+mj-ea"/>
              </a:rPr>
              <a:t>要件を合計して年○回以上行う。</a:t>
            </a:r>
          </a:p>
          <a:p>
            <a:pPr lvl="3" algn="just">
              <a:lnSpc>
                <a:spcPct val="90000"/>
              </a:lnSpc>
              <a:buSzPct val="80000"/>
            </a:pPr>
            <a:r>
              <a:rPr lang="en-US" altLang="ja-JP" sz="2400" dirty="0">
                <a:latin typeface="+mj-ea"/>
              </a:rPr>
              <a:t>a. </a:t>
            </a:r>
            <a:r>
              <a:rPr lang="ja-JP" altLang="en-US" sz="2400" dirty="0">
                <a:latin typeface="+mj-ea"/>
              </a:rPr>
              <a:t>時間外、休日又は深夜における救急患者への対応に関し、精神科救急情報センター等の相談員からの問合せに対応する。</a:t>
            </a:r>
          </a:p>
          <a:p>
            <a:pPr lvl="3" algn="just">
              <a:lnSpc>
                <a:spcPct val="90000"/>
              </a:lnSpc>
              <a:buSzPct val="80000"/>
            </a:pPr>
            <a:r>
              <a:rPr lang="en-US" altLang="ja-JP" sz="2400" dirty="0">
                <a:latin typeface="+mj-ea"/>
              </a:rPr>
              <a:t>b. </a:t>
            </a:r>
            <a:r>
              <a:rPr lang="ja-JP" altLang="en-US" sz="2400" dirty="0">
                <a:latin typeface="+mj-ea"/>
              </a:rPr>
              <a:t>時間外、休日又は深夜における外来対応施設での外来診療や、救急医療機関への診療協力（外来、当直又は対診）を行う。</a:t>
            </a:r>
          </a:p>
          <a:p>
            <a:pPr lvl="3" algn="just">
              <a:lnSpc>
                <a:spcPct val="90000"/>
              </a:lnSpc>
              <a:buSzPct val="80000"/>
            </a:pPr>
            <a:r>
              <a:rPr lang="en-US" altLang="ja-JP" sz="2400" dirty="0">
                <a:latin typeface="+mj-ea"/>
              </a:rPr>
              <a:t>c. </a:t>
            </a:r>
            <a:r>
              <a:rPr lang="ja-JP" altLang="en-US" sz="2400" dirty="0">
                <a:latin typeface="+mj-ea"/>
              </a:rPr>
              <a:t>所属する医療機関が精神科救急医療体制整備事業に参加し、当該精神保健指定医が当直又はオンコール等に参加していること</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早期治療</a:t>
            </a:r>
            <a:r>
              <a:rPr lang="ja-JP" altLang="en-US" sz="3600" i="0" dirty="0" smtClean="0">
                <a:solidFill>
                  <a:srgbClr val="FFFF66"/>
                </a:solidFill>
              </a:rPr>
              <a:t>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291752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en-US" altLang="ja-JP" sz="2800" dirty="0" smtClean="0">
                <a:latin typeface="+mj-ea"/>
              </a:rPr>
              <a:t>(</a:t>
            </a:r>
            <a:r>
              <a:rPr lang="ja-JP" altLang="en-US" sz="2800" dirty="0" smtClean="0">
                <a:latin typeface="+mj-ea"/>
              </a:rPr>
              <a:t>新</a:t>
            </a:r>
            <a:r>
              <a:rPr lang="en-US" altLang="ja-JP" sz="2800" dirty="0" smtClean="0">
                <a:latin typeface="+mj-ea"/>
              </a:rPr>
              <a:t>) </a:t>
            </a:r>
            <a:r>
              <a:rPr lang="ja-JP" altLang="en-US" sz="2800" dirty="0" smtClean="0">
                <a:latin typeface="+mj-ea"/>
              </a:rPr>
              <a:t>精神科重症患者早期集中支援管理料（月１回）</a:t>
            </a:r>
          </a:p>
          <a:p>
            <a:pPr algn="just">
              <a:lnSpc>
                <a:spcPct val="90000"/>
              </a:lnSpc>
              <a:buSzPct val="80000"/>
            </a:pPr>
            <a:r>
              <a:rPr lang="ja-JP" altLang="en-US" sz="2800" dirty="0" smtClean="0">
                <a:latin typeface="+mj-ea"/>
              </a:rPr>
              <a:t>施設基準</a:t>
            </a:r>
            <a:endParaRPr lang="en-US" altLang="ja-JP" sz="2800" dirty="0">
              <a:latin typeface="+mj-ea"/>
            </a:endParaRPr>
          </a:p>
          <a:p>
            <a:pPr lvl="1" algn="just">
              <a:lnSpc>
                <a:spcPct val="90000"/>
              </a:lnSpc>
              <a:buSzPct val="80000"/>
            </a:pPr>
            <a:r>
              <a:rPr lang="ja-JP" altLang="en-US" sz="2400" dirty="0" smtClean="0">
                <a:latin typeface="+mj-ea"/>
              </a:rPr>
              <a:t>以下</a:t>
            </a:r>
            <a:r>
              <a:rPr lang="ja-JP" altLang="en-US" sz="2400" dirty="0">
                <a:latin typeface="+mj-ea"/>
              </a:rPr>
              <a:t>のア、イ、ウのすべてを</a:t>
            </a:r>
            <a:r>
              <a:rPr lang="ja-JP" altLang="en-US" sz="2400" dirty="0" smtClean="0">
                <a:latin typeface="+mj-ea"/>
              </a:rPr>
              <a:t>満たす</a:t>
            </a:r>
            <a:endParaRPr lang="ja-JP" altLang="en-US" sz="2400" dirty="0">
              <a:latin typeface="+mj-ea"/>
            </a:endParaRPr>
          </a:p>
          <a:p>
            <a:pPr lvl="2" algn="just">
              <a:lnSpc>
                <a:spcPct val="90000"/>
              </a:lnSpc>
              <a:buSzPct val="80000"/>
            </a:pPr>
            <a:r>
              <a:rPr lang="ja-JP" altLang="en-US" dirty="0" smtClean="0">
                <a:latin typeface="+mj-ea"/>
              </a:rPr>
              <a:t>ウ</a:t>
            </a:r>
            <a:r>
              <a:rPr lang="en-US" altLang="ja-JP" dirty="0">
                <a:latin typeface="+mj-ea"/>
              </a:rPr>
              <a:t>) </a:t>
            </a:r>
            <a:r>
              <a:rPr lang="ja-JP" altLang="en-US" dirty="0">
                <a:latin typeface="+mj-ea"/>
              </a:rPr>
              <a:t>標榜時間外において、所属する保険医療機関を継続的に受診している患者に関する電話等の問合せに応じる体制を整備するとともに、必要に応じてあらかじめ連携している保険医療機関に紹介できる体制を有していること。具体的には、</a:t>
            </a:r>
            <a:r>
              <a:rPr lang="en-US" altLang="ja-JP" dirty="0">
                <a:latin typeface="+mj-ea"/>
              </a:rPr>
              <a:t>a</a:t>
            </a:r>
            <a:r>
              <a:rPr lang="ja-JP" altLang="en-US" dirty="0">
                <a:latin typeface="+mj-ea"/>
              </a:rPr>
              <a:t>又は</a:t>
            </a:r>
            <a:r>
              <a:rPr lang="en-US" altLang="ja-JP" dirty="0">
                <a:latin typeface="+mj-ea"/>
              </a:rPr>
              <a:t>b</a:t>
            </a:r>
            <a:r>
              <a:rPr lang="ja-JP" altLang="en-US" dirty="0">
                <a:latin typeface="+mj-ea"/>
              </a:rPr>
              <a:t>のいずれかの要件を満たす。</a:t>
            </a:r>
          </a:p>
          <a:p>
            <a:pPr lvl="3" algn="just">
              <a:lnSpc>
                <a:spcPct val="90000"/>
              </a:lnSpc>
              <a:buSzPct val="80000"/>
            </a:pPr>
            <a:r>
              <a:rPr lang="en-US" altLang="ja-JP" sz="2400" dirty="0">
                <a:latin typeface="+mj-ea"/>
              </a:rPr>
              <a:t>a. </a:t>
            </a:r>
            <a:r>
              <a:rPr lang="ja-JP" altLang="en-US" sz="2400" dirty="0">
                <a:latin typeface="+mj-ea"/>
              </a:rPr>
              <a:t>時間外対応加算１の届出を行っている。</a:t>
            </a:r>
          </a:p>
          <a:p>
            <a:pPr lvl="3" algn="just">
              <a:lnSpc>
                <a:spcPct val="90000"/>
              </a:lnSpc>
              <a:buSzPct val="80000"/>
            </a:pPr>
            <a:r>
              <a:rPr lang="en-US" altLang="ja-JP" sz="2400" dirty="0">
                <a:latin typeface="+mj-ea"/>
              </a:rPr>
              <a:t>b. </a:t>
            </a:r>
            <a:r>
              <a:rPr lang="ja-JP" altLang="en-US" sz="2400" dirty="0">
                <a:latin typeface="+mj-ea"/>
              </a:rPr>
              <a:t>精神科救急情報センター、都道府県、市町村、保健所、警察、消防（救急車）、救命救急センター、一般医療機関等からの患者に関する問合せ等に対し、原則として当該保険医療機関において、常時対応できる体制がとられている。</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早期治療</a:t>
            </a:r>
            <a:r>
              <a:rPr lang="ja-JP" altLang="en-US" sz="3600" i="0" dirty="0" smtClean="0">
                <a:solidFill>
                  <a:srgbClr val="FFFF66"/>
                </a:solidFill>
              </a:rPr>
              <a:t>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445990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有床診療所</a:t>
            </a:r>
            <a:r>
              <a:rPr lang="ja-JP" altLang="en-US" sz="4000" dirty="0" smtClean="0"/>
              <a:t>について</a:t>
            </a:r>
            <a:endParaRPr lang="en-US" altLang="ja-JP" sz="4000" dirty="0" smtClean="0"/>
          </a:p>
        </p:txBody>
      </p:sp>
    </p:spTree>
    <p:extLst>
      <p:ext uri="{BB962C8B-B14F-4D97-AF65-F5344CB8AC3E}">
        <p14:creationId xmlns:p14="http://schemas.microsoft.com/office/powerpoint/2010/main" val="11742354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latin typeface="+mj-ea"/>
                <a:ea typeface="+mj-ea"/>
              </a:rPr>
              <a:t>地域包括ケアシステム構築で重要な役割</a:t>
            </a:r>
          </a:p>
          <a:p>
            <a:pPr lvl="1" algn="just" eaLnBrk="1" hangingPunct="1">
              <a:lnSpc>
                <a:spcPct val="90000"/>
              </a:lnSpc>
            </a:pPr>
            <a:r>
              <a:rPr lang="ja-JP" altLang="en-US" sz="2400" dirty="0">
                <a:latin typeface="+mj-ea"/>
                <a:ea typeface="+mj-ea"/>
              </a:rPr>
              <a:t>病院からの早期退院患者の在宅などへの受け渡し</a:t>
            </a:r>
          </a:p>
          <a:p>
            <a:pPr lvl="1" algn="just" eaLnBrk="1" hangingPunct="1">
              <a:lnSpc>
                <a:spcPct val="90000"/>
              </a:lnSpc>
            </a:pPr>
            <a:r>
              <a:rPr lang="ja-JP" altLang="en-US" sz="2400" dirty="0">
                <a:latin typeface="+mj-ea"/>
                <a:ea typeface="+mj-ea"/>
              </a:rPr>
              <a:t>緊急時の対応</a:t>
            </a:r>
          </a:p>
          <a:p>
            <a:pPr lvl="1" algn="just" eaLnBrk="1" hangingPunct="1">
              <a:lnSpc>
                <a:spcPct val="90000"/>
              </a:lnSpc>
            </a:pPr>
            <a:r>
              <a:rPr lang="ja-JP" altLang="en-US" sz="2400" dirty="0">
                <a:latin typeface="+mj-ea"/>
                <a:ea typeface="+mj-ea"/>
              </a:rPr>
              <a:t>在宅医療の拠点　等</a:t>
            </a:r>
          </a:p>
          <a:p>
            <a:pPr algn="just" eaLnBrk="1" hangingPunct="1">
              <a:lnSpc>
                <a:spcPct val="90000"/>
              </a:lnSpc>
            </a:pPr>
            <a:r>
              <a:rPr lang="ja-JP" altLang="en-US" sz="2800" dirty="0" smtClean="0">
                <a:latin typeface="+mj-ea"/>
                <a:ea typeface="+mj-ea"/>
              </a:rPr>
              <a:t>栄養管理体制</a:t>
            </a:r>
            <a:endParaRPr lang="ja-JP" altLang="en-US" sz="2800" dirty="0">
              <a:latin typeface="+mj-ea"/>
              <a:ea typeface="+mj-ea"/>
            </a:endParaRPr>
          </a:p>
          <a:p>
            <a:pPr lvl="1" algn="just" eaLnBrk="1" hangingPunct="1">
              <a:lnSpc>
                <a:spcPct val="90000"/>
              </a:lnSpc>
            </a:pPr>
            <a:r>
              <a:rPr lang="ja-JP" altLang="en-US" sz="2400" dirty="0">
                <a:latin typeface="+mj-ea"/>
                <a:ea typeface="+mj-ea"/>
              </a:rPr>
              <a:t>有床診療所入院基本料の要件</a:t>
            </a:r>
            <a:r>
              <a:rPr lang="ja-JP" altLang="en-US" sz="2400" dirty="0" smtClean="0">
                <a:latin typeface="+mj-ea"/>
                <a:ea typeface="+mj-ea"/>
              </a:rPr>
              <a:t>から外し</a:t>
            </a:r>
            <a:r>
              <a:rPr lang="ja-JP" altLang="en-US" sz="2400" dirty="0">
                <a:latin typeface="+mj-ea"/>
                <a:ea typeface="+mj-ea"/>
              </a:rPr>
              <a:t>、栄養管理実施加算に戻す</a:t>
            </a:r>
          </a:p>
          <a:p>
            <a:pPr lvl="1" algn="just" eaLnBrk="1" hangingPunct="1">
              <a:lnSpc>
                <a:spcPct val="90000"/>
              </a:lnSpc>
            </a:pPr>
            <a:r>
              <a:rPr lang="ja-JP" altLang="en-US" sz="2400" dirty="0">
                <a:latin typeface="+mj-ea"/>
                <a:ea typeface="+mj-ea"/>
              </a:rPr>
              <a:t>複数の診療所が連携して管理栄養士を配置することも評価</a:t>
            </a:r>
          </a:p>
          <a:p>
            <a:pPr algn="just" eaLnBrk="1" hangingPunct="1">
              <a:lnSpc>
                <a:spcPct val="90000"/>
              </a:lnSpc>
            </a:pPr>
            <a:r>
              <a:rPr lang="ja-JP" altLang="en-US" sz="2800" dirty="0" smtClean="0">
                <a:latin typeface="+mj-ea"/>
                <a:ea typeface="+mj-ea"/>
              </a:rPr>
              <a:t>その他</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有</a:t>
            </a:r>
            <a:r>
              <a:rPr lang="ja-JP" altLang="en-US" sz="2400" dirty="0">
                <a:latin typeface="+mj-ea"/>
                <a:ea typeface="+mj-ea"/>
              </a:rPr>
              <a:t>床診一般病床初期加算の評価を類似の加算</a:t>
            </a:r>
            <a:r>
              <a:rPr lang="ja-JP" altLang="en-US" sz="2400" dirty="0" smtClean="0">
                <a:latin typeface="+mj-ea"/>
                <a:ea typeface="+mj-ea"/>
              </a:rPr>
              <a:t>に揃える</a:t>
            </a:r>
            <a:endParaRPr lang="ja-JP" altLang="en-US" sz="2400" dirty="0">
              <a:latin typeface="+mj-ea"/>
              <a:ea typeface="+mj-ea"/>
            </a:endParaRPr>
          </a:p>
          <a:p>
            <a:pPr lvl="1" algn="just" eaLnBrk="1" hangingPunct="1">
              <a:lnSpc>
                <a:spcPct val="90000"/>
              </a:lnSpc>
            </a:pPr>
            <a:r>
              <a:rPr lang="ja-JP" altLang="en-US" sz="2400" dirty="0">
                <a:latin typeface="+mj-ea"/>
                <a:ea typeface="+mj-ea"/>
              </a:rPr>
              <a:t>看護補助者の配置など、緊急時の入院について充実した体制の評価</a:t>
            </a:r>
          </a:p>
          <a:p>
            <a:pPr lvl="1" algn="just" eaLnBrk="1" hangingPunct="1">
              <a:lnSpc>
                <a:spcPct val="90000"/>
              </a:lnSpc>
            </a:pPr>
            <a:r>
              <a:rPr lang="ja-JP" altLang="en-US" sz="2400" dirty="0">
                <a:latin typeface="+mj-ea"/>
                <a:ea typeface="+mj-ea"/>
              </a:rPr>
              <a:t>多機能を持つ有床診の入院基本料の</a:t>
            </a:r>
            <a:r>
              <a:rPr lang="ja-JP" altLang="en-US" sz="2400" dirty="0" smtClean="0">
                <a:latin typeface="+mj-ea"/>
                <a:ea typeface="+mj-ea"/>
              </a:rPr>
              <a:t>在り方の検討</a:t>
            </a:r>
            <a:endParaRPr lang="ja-JP" altLang="en-US" sz="2400" dirty="0">
              <a:latin typeface="+mj-ea"/>
              <a:ea typeface="+mj-ea"/>
            </a:endParaRPr>
          </a:p>
          <a:p>
            <a:pPr algn="just" eaLnBrk="1" hangingPunct="1">
              <a:lnSpc>
                <a:spcPct val="90000"/>
              </a:lnSpc>
            </a:pPr>
            <a:endParaRPr lang="ja-JP" altLang="en-US" sz="28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有床診療所</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有床診療所</a:t>
            </a:r>
            <a:r>
              <a:rPr lang="ja-JP" altLang="en-US" sz="3600" dirty="0" smtClean="0">
                <a:solidFill>
                  <a:srgbClr val="FFFF66"/>
                </a:solidFill>
              </a:rPr>
              <a:t>の再評価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7834687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外来診療について</a:t>
            </a:r>
            <a:endParaRPr lang="en-US" altLang="ja-JP" sz="4000" dirty="0" smtClean="0"/>
          </a:p>
        </p:txBody>
      </p:sp>
    </p:spTree>
    <p:extLst>
      <p:ext uri="{BB962C8B-B14F-4D97-AF65-F5344CB8AC3E}">
        <p14:creationId xmlns:p14="http://schemas.microsoft.com/office/powerpoint/2010/main" val="246290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8</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sz="2800" dirty="0" smtClean="0">
                <a:latin typeface="+mj-ea"/>
                <a:ea typeface="+mj-ea"/>
              </a:rPr>
              <a:t>政府は「</a:t>
            </a:r>
            <a:r>
              <a:rPr lang="ja-JP" altLang="en-US" sz="2800" dirty="0">
                <a:latin typeface="+mj-ea"/>
                <a:ea typeface="+mj-ea"/>
              </a:rPr>
              <a:t>診療報酬で</a:t>
            </a:r>
            <a:r>
              <a:rPr lang="ja-JP" altLang="en-US" sz="2800" dirty="0" smtClean="0">
                <a:latin typeface="+mj-ea"/>
                <a:ea typeface="+mj-ea"/>
              </a:rPr>
              <a:t>補填済」と言うが・・・</a:t>
            </a:r>
            <a:endParaRPr lang="ja-JP" altLang="en-US" sz="2800" dirty="0">
              <a:latin typeface="+mj-ea"/>
              <a:ea typeface="+mj-ea"/>
            </a:endParaRPr>
          </a:p>
          <a:p>
            <a:pPr lvl="1"/>
            <a:r>
              <a:rPr lang="ja-JP" altLang="en-US" dirty="0">
                <a:latin typeface="+mj-ea"/>
                <a:ea typeface="+mj-ea"/>
              </a:rPr>
              <a:t>平成元年</a:t>
            </a:r>
            <a:r>
              <a:rPr lang="en-US" altLang="ja-JP" dirty="0">
                <a:latin typeface="+mj-ea"/>
                <a:ea typeface="+mj-ea"/>
              </a:rPr>
              <a:t>(1989</a:t>
            </a:r>
            <a:r>
              <a:rPr lang="ja-JP" altLang="en-US" dirty="0">
                <a:latin typeface="+mj-ea"/>
                <a:ea typeface="+mj-ea"/>
              </a:rPr>
              <a:t>年</a:t>
            </a:r>
            <a:r>
              <a:rPr lang="en-US" altLang="ja-JP" dirty="0" smtClean="0">
                <a:latin typeface="+mj-ea"/>
                <a:ea typeface="+mj-ea"/>
              </a:rPr>
              <a:t>) </a:t>
            </a:r>
            <a:r>
              <a:rPr lang="ja-JP" altLang="en-US" dirty="0">
                <a:latin typeface="+mj-ea"/>
                <a:ea typeface="+mj-ea"/>
              </a:rPr>
              <a:t>　</a:t>
            </a:r>
            <a:r>
              <a:rPr lang="en-US" altLang="ja-JP" dirty="0">
                <a:latin typeface="+mj-ea"/>
                <a:ea typeface="+mj-ea"/>
              </a:rPr>
              <a:t>0.76%</a:t>
            </a:r>
          </a:p>
          <a:p>
            <a:pPr lvl="1"/>
            <a:r>
              <a:rPr lang="ja-JP" altLang="en-US" dirty="0">
                <a:latin typeface="+mj-ea"/>
                <a:ea typeface="+mj-ea"/>
              </a:rPr>
              <a:t>平成</a:t>
            </a:r>
            <a:r>
              <a:rPr lang="en-US" altLang="ja-JP" dirty="0">
                <a:latin typeface="+mj-ea"/>
                <a:ea typeface="+mj-ea"/>
              </a:rPr>
              <a:t>9</a:t>
            </a:r>
            <a:r>
              <a:rPr lang="ja-JP" altLang="en-US" dirty="0">
                <a:latin typeface="+mj-ea"/>
                <a:ea typeface="+mj-ea"/>
              </a:rPr>
              <a:t>年</a:t>
            </a:r>
            <a:r>
              <a:rPr lang="en-US" altLang="ja-JP" dirty="0">
                <a:latin typeface="+mj-ea"/>
                <a:ea typeface="+mj-ea"/>
              </a:rPr>
              <a:t>(1997</a:t>
            </a:r>
            <a:r>
              <a:rPr lang="ja-JP" altLang="en-US" dirty="0">
                <a:latin typeface="+mj-ea"/>
                <a:ea typeface="+mj-ea"/>
              </a:rPr>
              <a:t>年</a:t>
            </a:r>
            <a:r>
              <a:rPr lang="en-US" altLang="ja-JP" dirty="0">
                <a:latin typeface="+mj-ea"/>
                <a:ea typeface="+mj-ea"/>
              </a:rPr>
              <a:t>)</a:t>
            </a:r>
            <a:r>
              <a:rPr lang="ja-JP" altLang="en-US" dirty="0">
                <a:latin typeface="+mj-ea"/>
                <a:ea typeface="+mj-ea"/>
              </a:rPr>
              <a:t>　  </a:t>
            </a:r>
            <a:r>
              <a:rPr lang="en-US" altLang="ja-JP" dirty="0">
                <a:latin typeface="+mj-ea"/>
                <a:ea typeface="+mj-ea"/>
              </a:rPr>
              <a:t>0.77%</a:t>
            </a:r>
          </a:p>
          <a:p>
            <a:pPr lvl="2"/>
            <a:r>
              <a:rPr lang="ja-JP" altLang="en-US" sz="2400" dirty="0">
                <a:latin typeface="+mj-ea"/>
                <a:ea typeface="+mj-ea"/>
              </a:rPr>
              <a:t>消費税による影響が明らかであると考えられる代表的な診療報酬点数の</a:t>
            </a:r>
            <a:r>
              <a:rPr lang="en-US" altLang="ja-JP" sz="2400" dirty="0">
                <a:latin typeface="+mj-ea"/>
                <a:ea typeface="+mj-ea"/>
              </a:rPr>
              <a:t>36</a:t>
            </a:r>
            <a:r>
              <a:rPr lang="ja-JP" altLang="en-US" sz="2400" dirty="0">
                <a:latin typeface="+mj-ea"/>
                <a:ea typeface="+mj-ea"/>
              </a:rPr>
              <a:t>項目に</a:t>
            </a:r>
            <a:r>
              <a:rPr lang="ja-JP" altLang="en-US" sz="2400" dirty="0" smtClean="0">
                <a:latin typeface="+mj-ea"/>
                <a:ea typeface="+mj-ea"/>
              </a:rPr>
              <a:t>ついてのみ改定</a:t>
            </a:r>
            <a:r>
              <a:rPr lang="ja-JP" altLang="en-US" sz="2400" dirty="0">
                <a:latin typeface="+mj-ea"/>
                <a:ea typeface="+mj-ea"/>
              </a:rPr>
              <a:t>を</a:t>
            </a:r>
            <a:r>
              <a:rPr lang="ja-JP" altLang="en-US" sz="2400" dirty="0" smtClean="0">
                <a:latin typeface="+mj-ea"/>
                <a:ea typeface="+mj-ea"/>
              </a:rPr>
              <a:t>行う</a:t>
            </a:r>
            <a:endParaRPr lang="en-US" altLang="ja-JP" sz="2400" dirty="0" smtClean="0">
              <a:latin typeface="+mj-ea"/>
              <a:ea typeface="+mj-ea"/>
            </a:endParaRPr>
          </a:p>
          <a:p>
            <a:pPr lvl="2"/>
            <a:endParaRPr lang="en-US" altLang="ja-JP" sz="2400" dirty="0">
              <a:latin typeface="+mj-ea"/>
              <a:ea typeface="+mj-ea"/>
            </a:endParaRPr>
          </a:p>
          <a:p>
            <a:r>
              <a:rPr lang="ja-JP" altLang="en-US" sz="2800" dirty="0" smtClean="0">
                <a:latin typeface="+mj-ea"/>
                <a:ea typeface="+mj-ea"/>
              </a:rPr>
              <a:t>診療報酬に占める控除対象外消費税の割合</a:t>
            </a:r>
            <a:endParaRPr lang="en-US" altLang="ja-JP" sz="2800" dirty="0" smtClean="0">
              <a:latin typeface="+mj-ea"/>
              <a:ea typeface="+mj-ea"/>
            </a:endParaRPr>
          </a:p>
          <a:p>
            <a:pPr lvl="1"/>
            <a:r>
              <a:rPr lang="ja-JP" altLang="en-US" sz="2000" dirty="0" smtClean="0">
                <a:latin typeface="+mj-ea"/>
                <a:ea typeface="+mj-ea"/>
              </a:rPr>
              <a:t>平均で</a:t>
            </a:r>
            <a:r>
              <a:rPr lang="en-US" altLang="ja-JP" sz="2000" dirty="0" smtClean="0">
                <a:latin typeface="+mj-ea"/>
                <a:ea typeface="+mj-ea"/>
              </a:rPr>
              <a:t>2.22%</a:t>
            </a:r>
            <a:r>
              <a:rPr lang="ja-JP" altLang="en-US" sz="2000" dirty="0" smtClean="0">
                <a:latin typeface="+mj-ea"/>
                <a:ea typeface="+mj-ea"/>
              </a:rPr>
              <a:t>に相当（日医調査）</a:t>
            </a:r>
            <a:endParaRPr lang="en-US" altLang="ja-JP" sz="2000" dirty="0" smtClean="0">
              <a:latin typeface="+mj-ea"/>
              <a:ea typeface="+mj-ea"/>
            </a:endParaRPr>
          </a:p>
          <a:p>
            <a:pPr lvl="1"/>
            <a:r>
              <a:rPr lang="en-US" altLang="ja-JP" sz="2000" dirty="0">
                <a:latin typeface="+mj-ea"/>
                <a:ea typeface="+mj-ea"/>
              </a:rPr>
              <a:t>0.76</a:t>
            </a:r>
            <a:r>
              <a:rPr lang="en-US" altLang="ja-JP" sz="2000" dirty="0" smtClean="0">
                <a:latin typeface="+mj-ea"/>
                <a:ea typeface="+mj-ea"/>
              </a:rPr>
              <a:t>% </a:t>
            </a:r>
            <a:r>
              <a:rPr lang="ja-JP" altLang="en-US" sz="2000" dirty="0" smtClean="0">
                <a:latin typeface="+mj-ea"/>
                <a:ea typeface="+mj-ea"/>
              </a:rPr>
              <a:t>＋ </a:t>
            </a:r>
            <a:r>
              <a:rPr lang="en-US" altLang="ja-JP" sz="2000" dirty="0" smtClean="0">
                <a:latin typeface="+mj-ea"/>
                <a:ea typeface="+mj-ea"/>
              </a:rPr>
              <a:t>0.77% </a:t>
            </a:r>
            <a:r>
              <a:rPr lang="ja-JP" altLang="en-US" sz="2000" dirty="0" smtClean="0">
                <a:latin typeface="+mj-ea"/>
                <a:ea typeface="+mj-ea"/>
              </a:rPr>
              <a:t>＝ </a:t>
            </a:r>
            <a:r>
              <a:rPr lang="en-US" altLang="ja-JP" sz="2000" dirty="0" smtClean="0">
                <a:latin typeface="+mj-ea"/>
                <a:ea typeface="+mj-ea"/>
              </a:rPr>
              <a:t>1.53%</a:t>
            </a:r>
          </a:p>
          <a:p>
            <a:pPr lvl="1"/>
            <a:r>
              <a:rPr lang="ja-JP" altLang="en-US" sz="2000" dirty="0" smtClean="0">
                <a:latin typeface="+mj-ea"/>
                <a:ea typeface="+mj-ea"/>
              </a:rPr>
              <a:t>差し引き</a:t>
            </a:r>
            <a:r>
              <a:rPr lang="en-US" altLang="ja-JP" sz="2000" dirty="0" smtClean="0">
                <a:latin typeface="+mj-ea"/>
                <a:ea typeface="+mj-ea"/>
              </a:rPr>
              <a:t>0.69%</a:t>
            </a:r>
            <a:r>
              <a:rPr lang="ja-JP" altLang="en-US" sz="2000" dirty="0" smtClean="0">
                <a:latin typeface="+mj-ea"/>
                <a:ea typeface="+mj-ea"/>
              </a:rPr>
              <a:t>の差損がある</a:t>
            </a:r>
            <a:endParaRPr lang="en-US" altLang="ja-JP" sz="2000" dirty="0" smtClean="0">
              <a:latin typeface="+mj-ea"/>
              <a:ea typeface="+mj-ea"/>
            </a:endParaRPr>
          </a:p>
          <a:p>
            <a:pPr lvl="1"/>
            <a:endParaRPr lang="en-US" altLang="ja-JP" sz="2000" dirty="0">
              <a:latin typeface="+mj-ea"/>
              <a:ea typeface="+mj-ea"/>
            </a:endParaRPr>
          </a:p>
          <a:p>
            <a:pPr lvl="1"/>
            <a:r>
              <a:rPr lang="ja-JP" altLang="en-US" sz="2000" dirty="0" smtClean="0">
                <a:latin typeface="+mj-ea"/>
                <a:ea typeface="+mj-ea"/>
              </a:rPr>
              <a:t>平成元年からの診療報酬改定の方向性の変化</a:t>
            </a:r>
            <a:endParaRPr lang="en-US" altLang="ja-JP" sz="2000" dirty="0" smtClean="0">
              <a:latin typeface="+mj-ea"/>
              <a:ea typeface="+mj-ea"/>
            </a:endParaRPr>
          </a:p>
          <a:p>
            <a:pPr lvl="1"/>
            <a:r>
              <a:rPr lang="ja-JP" altLang="en-US" sz="2000" dirty="0" smtClean="0">
                <a:latin typeface="+mj-ea"/>
                <a:ea typeface="+mj-ea"/>
              </a:rPr>
              <a:t>包括化等により必ずしも反映されないものが多い</a:t>
            </a:r>
            <a:endParaRPr lang="en-US" altLang="ja-JP" sz="2000" dirty="0" smtClean="0">
              <a:latin typeface="+mj-ea"/>
              <a:ea typeface="+mj-ea"/>
            </a:endParaRPr>
          </a:p>
          <a:p>
            <a:pPr lvl="1"/>
            <a:r>
              <a:rPr lang="ja-JP" altLang="en-US" sz="2000" dirty="0" smtClean="0">
                <a:latin typeface="+mj-ea"/>
                <a:ea typeface="+mj-ea"/>
              </a:rPr>
              <a:t>医療機関ごとのコスト構造が違い診療報酬では限界がある</a:t>
            </a:r>
            <a:endParaRPr lang="en-US" altLang="ja-JP" sz="2000" dirty="0" smtClean="0">
              <a:latin typeface="+mj-ea"/>
              <a:ea typeface="+mj-ea"/>
            </a:endParaRPr>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消費税の歴史</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 name="下矢印 8"/>
          <p:cNvSpPr/>
          <p:nvPr/>
        </p:nvSpPr>
        <p:spPr>
          <a:xfrm>
            <a:off x="2740660" y="3187734"/>
            <a:ext cx="863600" cy="385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25049967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イメージ図</a:t>
            </a:r>
          </a:p>
          <a:p>
            <a:pPr lvl="1" algn="just" eaLnBrk="1" hangingPunct="1">
              <a:lnSpc>
                <a:spcPct val="90000"/>
              </a:lnSpc>
            </a:pPr>
            <a:r>
              <a:rPr lang="ja-JP" altLang="en-US" sz="2400" dirty="0" smtClean="0">
                <a:latin typeface="+mj-ea"/>
                <a:ea typeface="+mj-ea"/>
              </a:rPr>
              <a:t>２５．１．２３中医協の資料</a:t>
            </a:r>
            <a:endParaRPr lang="en-US" altLang="ja-JP" sz="2400"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外来医療の機能分化と連携</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050" name="Picture 2" descr="C:\Users\HOSOYA-K\Desktop\新しいフォルダー\外来医療役割分担イメー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83157"/>
            <a:ext cx="8943506" cy="61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9549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イメージ図</a:t>
            </a:r>
          </a:p>
          <a:p>
            <a:pPr lvl="1" algn="just" eaLnBrk="1" hangingPunct="1">
              <a:lnSpc>
                <a:spcPct val="90000"/>
              </a:lnSpc>
            </a:pPr>
            <a:r>
              <a:rPr lang="ja-JP" altLang="en-US" sz="2400" dirty="0" smtClean="0">
                <a:latin typeface="+mj-ea"/>
                <a:ea typeface="+mj-ea"/>
              </a:rPr>
              <a:t>２５．１．２３中医協の資料</a:t>
            </a:r>
            <a:endParaRPr lang="en-US" altLang="ja-JP" sz="2400"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外来医療の機能分化と連携</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074" name="Picture 2" descr="C:\Users\HOSOYA-K\Desktop\新しいフォルダー\外来医療役割分担イメージ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85721"/>
            <a:ext cx="8911073" cy="612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816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solidFill>
                  <a:schemeClr val="tx2"/>
                </a:solidFill>
                <a:latin typeface="+mj-ea"/>
              </a:rPr>
              <a:t>地域包括</a:t>
            </a:r>
            <a:r>
              <a:rPr lang="ja-JP" altLang="en-US" sz="2800" dirty="0" smtClean="0">
                <a:solidFill>
                  <a:schemeClr val="tx2"/>
                </a:solidFill>
                <a:latin typeface="+mj-ea"/>
              </a:rPr>
              <a:t>診療料　　　</a:t>
            </a:r>
            <a:r>
              <a:rPr lang="ja-JP" altLang="en-US" sz="2800" dirty="0" smtClean="0">
                <a:latin typeface="+mj-ea"/>
              </a:rPr>
              <a:t>○点</a:t>
            </a:r>
            <a:r>
              <a:rPr lang="ja-JP" altLang="en-US" sz="2800" dirty="0">
                <a:latin typeface="+mj-ea"/>
              </a:rPr>
              <a:t>（月１回）</a:t>
            </a:r>
          </a:p>
          <a:p>
            <a:pPr lvl="1" algn="just">
              <a:lnSpc>
                <a:spcPct val="90000"/>
              </a:lnSpc>
              <a:buSzPct val="80000"/>
            </a:pPr>
            <a:r>
              <a:rPr lang="ja-JP" altLang="en-US" sz="2400" dirty="0" smtClean="0">
                <a:latin typeface="+mj-ea"/>
              </a:rPr>
              <a:t>包括</a:t>
            </a:r>
            <a:r>
              <a:rPr lang="ja-JP" altLang="en-US" sz="2400" dirty="0">
                <a:latin typeface="+mj-ea"/>
              </a:rPr>
              <a:t>対象外</a:t>
            </a:r>
            <a:endParaRPr lang="en-US" altLang="ja-JP" sz="2400" dirty="0">
              <a:latin typeface="+mj-ea"/>
            </a:endParaRPr>
          </a:p>
          <a:p>
            <a:pPr lvl="2" algn="just">
              <a:lnSpc>
                <a:spcPct val="90000"/>
              </a:lnSpc>
              <a:buSzPct val="80000"/>
            </a:pPr>
            <a:r>
              <a:rPr lang="ja-JP" altLang="en-US" dirty="0" smtClean="0">
                <a:latin typeface="+mj-ea"/>
              </a:rPr>
              <a:t>（</a:t>
            </a:r>
            <a:r>
              <a:rPr lang="ja-JP" altLang="en-US" dirty="0">
                <a:latin typeface="+mj-ea"/>
              </a:rPr>
              <a:t>再診料の）時間外加算、休日加算、深夜加算及び小児科特例加算</a:t>
            </a:r>
          </a:p>
          <a:p>
            <a:pPr lvl="2" algn="just">
              <a:lnSpc>
                <a:spcPct val="90000"/>
              </a:lnSpc>
              <a:buSzPct val="80000"/>
            </a:pPr>
            <a:r>
              <a:rPr lang="ja-JP" altLang="en-US" dirty="0" smtClean="0">
                <a:latin typeface="+mj-ea"/>
              </a:rPr>
              <a:t>地域</a:t>
            </a:r>
            <a:r>
              <a:rPr lang="ja-JP" altLang="en-US" dirty="0">
                <a:latin typeface="+mj-ea"/>
              </a:rPr>
              <a:t>連携小児夜間・休日診療料、診療情報提供料（</a:t>
            </a:r>
            <a:r>
              <a:rPr lang="en-US" altLang="ja-JP" dirty="0">
                <a:latin typeface="+mj-ea"/>
              </a:rPr>
              <a:t>II</a:t>
            </a:r>
            <a:r>
              <a:rPr lang="ja-JP" altLang="en-US" dirty="0">
                <a:latin typeface="+mj-ea"/>
              </a:rPr>
              <a:t>）</a:t>
            </a:r>
          </a:p>
          <a:p>
            <a:pPr lvl="2" algn="just">
              <a:lnSpc>
                <a:spcPct val="90000"/>
              </a:lnSpc>
              <a:buSzPct val="80000"/>
            </a:pPr>
            <a:r>
              <a:rPr lang="ja-JP" altLang="en-US" dirty="0" smtClean="0">
                <a:latin typeface="+mj-ea"/>
              </a:rPr>
              <a:t>在宅</a:t>
            </a:r>
            <a:r>
              <a:rPr lang="ja-JP" altLang="en-US" dirty="0">
                <a:latin typeface="+mj-ea"/>
              </a:rPr>
              <a:t>医療に係る点数（訪問診療料を除く）</a:t>
            </a:r>
          </a:p>
          <a:p>
            <a:pPr lvl="2" algn="just">
              <a:lnSpc>
                <a:spcPct val="90000"/>
              </a:lnSpc>
              <a:buSzPct val="80000"/>
            </a:pPr>
            <a:r>
              <a:rPr lang="ja-JP" altLang="en-US" dirty="0" smtClean="0">
                <a:latin typeface="+mj-ea"/>
              </a:rPr>
              <a:t>薬剤料</a:t>
            </a:r>
            <a:r>
              <a:rPr lang="ja-JP" altLang="en-US" dirty="0">
                <a:latin typeface="+mj-ea"/>
              </a:rPr>
              <a:t>（処方料、処方せん料を除く）</a:t>
            </a:r>
          </a:p>
          <a:p>
            <a:pPr lvl="2" algn="just">
              <a:lnSpc>
                <a:spcPct val="90000"/>
              </a:lnSpc>
              <a:buSzPct val="80000"/>
            </a:pPr>
            <a:r>
              <a:rPr lang="ja-JP" altLang="en-US" dirty="0" smtClean="0">
                <a:latin typeface="+mj-ea"/>
              </a:rPr>
              <a:t>患者</a:t>
            </a:r>
            <a:r>
              <a:rPr lang="ja-JP" altLang="en-US" dirty="0">
                <a:latin typeface="+mj-ea"/>
              </a:rPr>
              <a:t>の病状の急性増悪時に実施した検査、画像診断及び処置に係る費用のうち、所定点数が</a:t>
            </a:r>
            <a:r>
              <a:rPr lang="en-US" altLang="ja-JP" dirty="0">
                <a:latin typeface="+mj-ea"/>
              </a:rPr>
              <a:t>550</a:t>
            </a:r>
            <a:r>
              <a:rPr lang="ja-JP" altLang="en-US" dirty="0">
                <a:latin typeface="+mj-ea"/>
              </a:rPr>
              <a:t>点以上の</a:t>
            </a:r>
            <a:r>
              <a:rPr lang="ja-JP" altLang="en-US" dirty="0" smtClean="0">
                <a:latin typeface="+mj-ea"/>
              </a:rPr>
              <a:t>もの</a:t>
            </a:r>
            <a:endParaRPr lang="en-US" altLang="ja-JP" dirty="0" smtClean="0">
              <a:latin typeface="+mj-ea"/>
            </a:endParaRPr>
          </a:p>
          <a:p>
            <a:pPr lvl="1" algn="just">
              <a:lnSpc>
                <a:spcPct val="90000"/>
              </a:lnSpc>
              <a:buSzPct val="80000"/>
            </a:pPr>
            <a:r>
              <a:rPr lang="ja-JP" altLang="en-US" sz="2400" dirty="0" smtClean="0">
                <a:latin typeface="+mj-ea"/>
              </a:rPr>
              <a:t>患者</a:t>
            </a:r>
            <a:r>
              <a:rPr lang="ja-JP" altLang="en-US" sz="2400" dirty="0">
                <a:latin typeface="+mj-ea"/>
              </a:rPr>
              <a:t>の状態に応じて月ごと</a:t>
            </a:r>
            <a:r>
              <a:rPr lang="ja-JP" altLang="en-US" sz="2400" dirty="0" smtClean="0">
                <a:latin typeface="+mj-ea"/>
              </a:rPr>
              <a:t>に算定を判断出来る</a:t>
            </a:r>
            <a:endParaRPr lang="en-US" altLang="ja-JP" sz="2400" dirty="0" smtClean="0">
              <a:latin typeface="+mj-ea"/>
            </a:endParaRPr>
          </a:p>
          <a:p>
            <a:pPr lvl="1" algn="just">
              <a:lnSpc>
                <a:spcPct val="90000"/>
              </a:lnSpc>
              <a:buSzPct val="80000"/>
            </a:pPr>
            <a:r>
              <a:rPr lang="ja-JP" altLang="en-US" sz="2400" dirty="0" smtClean="0">
                <a:latin typeface="+mj-ea"/>
              </a:rPr>
              <a:t>算定</a:t>
            </a:r>
            <a:r>
              <a:rPr lang="ja-JP" altLang="en-US" sz="2400" dirty="0">
                <a:latin typeface="+mj-ea"/>
              </a:rPr>
              <a:t>しなかった月については包括</a:t>
            </a:r>
            <a:r>
              <a:rPr lang="ja-JP" altLang="en-US" sz="2400" dirty="0" smtClean="0">
                <a:latin typeface="+mj-ea"/>
              </a:rPr>
              <a:t>されない</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外来の機能分化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5841876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solidFill>
                  <a:schemeClr val="tx2"/>
                </a:solidFill>
                <a:latin typeface="+mj-ea"/>
              </a:rPr>
              <a:t>地域包括</a:t>
            </a:r>
            <a:r>
              <a:rPr lang="ja-JP" altLang="en-US" sz="2800" dirty="0" smtClean="0">
                <a:solidFill>
                  <a:schemeClr val="tx2"/>
                </a:solidFill>
                <a:latin typeface="+mj-ea"/>
              </a:rPr>
              <a:t>診療料　　　</a:t>
            </a:r>
            <a:r>
              <a:rPr lang="ja-JP" altLang="en-US" sz="2800" dirty="0" smtClean="0">
                <a:latin typeface="+mj-ea"/>
              </a:rPr>
              <a:t>○点</a:t>
            </a:r>
            <a:r>
              <a:rPr lang="ja-JP" altLang="en-US" sz="2800" dirty="0">
                <a:latin typeface="+mj-ea"/>
              </a:rPr>
              <a:t>（月１回）</a:t>
            </a:r>
          </a:p>
          <a:p>
            <a:pPr lvl="1" algn="just">
              <a:lnSpc>
                <a:spcPct val="90000"/>
              </a:lnSpc>
              <a:buSzPct val="80000"/>
            </a:pPr>
            <a:r>
              <a:rPr lang="ja-JP" altLang="en-US" sz="2400" dirty="0" smtClean="0">
                <a:latin typeface="+mj-ea"/>
              </a:rPr>
              <a:t>算定要件</a:t>
            </a:r>
            <a:endParaRPr lang="en-US" altLang="ja-JP" sz="2400" dirty="0">
              <a:latin typeface="+mj-ea"/>
            </a:endParaRPr>
          </a:p>
          <a:p>
            <a:pPr lvl="1" algn="just">
              <a:lnSpc>
                <a:spcPct val="90000"/>
              </a:lnSpc>
              <a:buSzPct val="80000"/>
            </a:pPr>
            <a:r>
              <a:rPr lang="ja-JP" altLang="en-US" sz="2400" dirty="0" smtClean="0">
                <a:latin typeface="+mj-ea"/>
              </a:rPr>
              <a:t>対象患者</a:t>
            </a:r>
            <a:endParaRPr lang="en-US" altLang="ja-JP" sz="2400" dirty="0" smtClean="0">
              <a:latin typeface="+mj-ea"/>
            </a:endParaRPr>
          </a:p>
          <a:p>
            <a:pPr lvl="2" algn="just">
              <a:lnSpc>
                <a:spcPct val="90000"/>
              </a:lnSpc>
              <a:buSzPct val="80000"/>
            </a:pPr>
            <a:r>
              <a:rPr lang="ja-JP" altLang="en-US" dirty="0" smtClean="0">
                <a:latin typeface="+mj-ea"/>
              </a:rPr>
              <a:t>高血圧症</a:t>
            </a:r>
            <a:r>
              <a:rPr lang="ja-JP" altLang="en-US" dirty="0">
                <a:latin typeface="+mj-ea"/>
              </a:rPr>
              <a:t>、糖尿病、脂質異常症、認知症の４疾病のうち２つ以上（疑いは除く）を有する</a:t>
            </a:r>
            <a:r>
              <a:rPr lang="ja-JP" altLang="en-US" dirty="0" smtClean="0">
                <a:latin typeface="+mj-ea"/>
              </a:rPr>
              <a:t>患者</a:t>
            </a:r>
            <a:endParaRPr lang="ja-JP" altLang="en-US" dirty="0">
              <a:latin typeface="+mj-ea"/>
            </a:endParaRPr>
          </a:p>
          <a:p>
            <a:pPr lvl="2" algn="just">
              <a:lnSpc>
                <a:spcPct val="90000"/>
              </a:lnSpc>
              <a:buSzPct val="80000"/>
            </a:pPr>
            <a:r>
              <a:rPr lang="ja-JP" altLang="en-US" dirty="0" smtClean="0">
                <a:latin typeface="+mj-ea"/>
              </a:rPr>
              <a:t>当該</a:t>
            </a:r>
            <a:r>
              <a:rPr lang="ja-JP" altLang="en-US" dirty="0">
                <a:latin typeface="+mj-ea"/>
              </a:rPr>
              <a:t>医療機関で診療を行う対象疾病（上記４疾病のうち２つ）と重複しない対象疾病（上記４疾病のうち２つ）について他医療機関で診療を行う場合に限り、当該他医療機関でも当該</a:t>
            </a:r>
            <a:r>
              <a:rPr lang="ja-JP" altLang="en-US" dirty="0" smtClean="0">
                <a:latin typeface="+mj-ea"/>
              </a:rPr>
              <a:t>診療料が算定可能</a:t>
            </a:r>
            <a:endParaRPr lang="ja-JP" altLang="en-US" dirty="0">
              <a:latin typeface="+mj-ea"/>
            </a:endParaRPr>
          </a:p>
          <a:p>
            <a:pPr lvl="1" algn="just">
              <a:lnSpc>
                <a:spcPct val="90000"/>
              </a:lnSpc>
              <a:buSzPct val="80000"/>
            </a:pPr>
            <a:r>
              <a:rPr lang="ja-JP" altLang="en-US" sz="2400" dirty="0" smtClean="0">
                <a:latin typeface="+mj-ea"/>
              </a:rPr>
              <a:t>対象</a:t>
            </a:r>
            <a:r>
              <a:rPr lang="ja-JP" altLang="en-US" sz="2400" dirty="0">
                <a:latin typeface="+mj-ea"/>
              </a:rPr>
              <a:t>医療</a:t>
            </a:r>
            <a:r>
              <a:rPr lang="ja-JP" altLang="en-US" sz="2400" dirty="0" smtClean="0">
                <a:latin typeface="+mj-ea"/>
              </a:rPr>
              <a:t>機関</a:t>
            </a:r>
            <a:endParaRPr lang="en-US" altLang="ja-JP" sz="2400" dirty="0" smtClean="0">
              <a:latin typeface="+mj-ea"/>
            </a:endParaRPr>
          </a:p>
          <a:p>
            <a:pPr lvl="2" algn="just">
              <a:lnSpc>
                <a:spcPct val="90000"/>
              </a:lnSpc>
              <a:buSzPct val="80000"/>
            </a:pPr>
            <a:r>
              <a:rPr lang="ja-JP" altLang="en-US" dirty="0" smtClean="0">
                <a:latin typeface="+mj-ea"/>
              </a:rPr>
              <a:t>診療所</a:t>
            </a:r>
            <a:r>
              <a:rPr lang="ja-JP" altLang="en-US" dirty="0">
                <a:latin typeface="+mj-ea"/>
              </a:rPr>
              <a:t>および許可病床が</a:t>
            </a:r>
            <a:r>
              <a:rPr lang="en-US" altLang="ja-JP" dirty="0">
                <a:latin typeface="+mj-ea"/>
              </a:rPr>
              <a:t>200</a:t>
            </a:r>
            <a:r>
              <a:rPr lang="ja-JP" altLang="en-US" dirty="0">
                <a:latin typeface="+mj-ea"/>
              </a:rPr>
              <a:t>床未満の</a:t>
            </a:r>
            <a:r>
              <a:rPr lang="ja-JP" altLang="en-US" dirty="0" smtClean="0">
                <a:latin typeface="+mj-ea"/>
              </a:rPr>
              <a:t>病院</a:t>
            </a:r>
            <a:endParaRPr lang="ja-JP" altLang="en-US" dirty="0">
              <a:latin typeface="+mj-ea"/>
            </a:endParaRPr>
          </a:p>
          <a:p>
            <a:pPr lvl="1" algn="just">
              <a:lnSpc>
                <a:spcPct val="90000"/>
              </a:lnSpc>
              <a:buSzPct val="80000"/>
            </a:pPr>
            <a:r>
              <a:rPr lang="ja-JP" altLang="en-US" sz="2400" dirty="0" smtClean="0">
                <a:latin typeface="+mj-ea"/>
              </a:rPr>
              <a:t>担当医</a:t>
            </a:r>
            <a:r>
              <a:rPr lang="ja-JP" altLang="en-US" sz="2400" dirty="0">
                <a:latin typeface="+mj-ea"/>
              </a:rPr>
              <a:t>を決める</a:t>
            </a:r>
            <a:r>
              <a:rPr lang="ja-JP" altLang="en-US" sz="2400" dirty="0" smtClean="0">
                <a:latin typeface="+mj-ea"/>
              </a:rPr>
              <a:t>こと</a:t>
            </a:r>
            <a:endParaRPr lang="en-US" altLang="ja-JP" sz="2400" dirty="0">
              <a:latin typeface="+mj-ea"/>
            </a:endParaRPr>
          </a:p>
          <a:p>
            <a:pPr lvl="2" algn="just">
              <a:lnSpc>
                <a:spcPct val="90000"/>
              </a:lnSpc>
              <a:buSzPct val="80000"/>
            </a:pPr>
            <a:r>
              <a:rPr lang="ja-JP" altLang="en-US" dirty="0" smtClean="0">
                <a:latin typeface="+mj-ea"/>
              </a:rPr>
              <a:t>当該</a:t>
            </a:r>
            <a:r>
              <a:rPr lang="ja-JP" altLang="en-US" dirty="0">
                <a:latin typeface="+mj-ea"/>
              </a:rPr>
              <a:t>医師は、関係団体主催の研修を</a:t>
            </a:r>
            <a:r>
              <a:rPr lang="ja-JP" altLang="en-US" dirty="0" smtClean="0">
                <a:latin typeface="+mj-ea"/>
              </a:rPr>
              <a:t>修了</a:t>
            </a:r>
            <a:endParaRPr lang="ja-JP" altLang="en-US" dirty="0">
              <a:latin typeface="+mj-ea"/>
            </a:endParaRPr>
          </a:p>
          <a:p>
            <a:pPr lvl="2" algn="just">
              <a:lnSpc>
                <a:spcPct val="90000"/>
              </a:lnSpc>
              <a:buSzPct val="80000"/>
            </a:pPr>
            <a:r>
              <a:rPr lang="ja-JP" altLang="en-US" dirty="0" smtClean="0">
                <a:latin typeface="+mj-ea"/>
              </a:rPr>
              <a:t>当該</a:t>
            </a:r>
            <a:r>
              <a:rPr lang="ja-JP" altLang="en-US" dirty="0">
                <a:latin typeface="+mj-ea"/>
              </a:rPr>
              <a:t>取り扱いについては、平成○年○月○日から</a:t>
            </a:r>
            <a:r>
              <a:rPr lang="ja-JP" altLang="en-US" dirty="0" smtClean="0">
                <a:latin typeface="+mj-ea"/>
              </a:rPr>
              <a:t>施行</a:t>
            </a:r>
            <a:endParaRPr lang="en-US" altLang="ja-JP"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外来の機能分化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1177911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solidFill>
                  <a:schemeClr val="tx2"/>
                </a:solidFill>
                <a:latin typeface="+mj-ea"/>
              </a:rPr>
              <a:t>地域包括</a:t>
            </a:r>
            <a:r>
              <a:rPr lang="ja-JP" altLang="en-US" sz="2800" dirty="0" smtClean="0">
                <a:solidFill>
                  <a:schemeClr val="tx2"/>
                </a:solidFill>
                <a:latin typeface="+mj-ea"/>
              </a:rPr>
              <a:t>診療料　　　</a:t>
            </a:r>
            <a:r>
              <a:rPr lang="ja-JP" altLang="en-US" sz="2800" dirty="0" smtClean="0">
                <a:latin typeface="+mj-ea"/>
              </a:rPr>
              <a:t>○点</a:t>
            </a:r>
            <a:r>
              <a:rPr lang="ja-JP" altLang="en-US" sz="2800" dirty="0">
                <a:latin typeface="+mj-ea"/>
              </a:rPr>
              <a:t>（月１回）</a:t>
            </a:r>
          </a:p>
          <a:p>
            <a:pPr lvl="1" algn="just">
              <a:lnSpc>
                <a:spcPct val="90000"/>
              </a:lnSpc>
              <a:buSzPct val="80000"/>
            </a:pPr>
            <a:r>
              <a:rPr lang="ja-JP" altLang="en-US" sz="2400" dirty="0" smtClean="0">
                <a:latin typeface="+mj-ea"/>
              </a:rPr>
              <a:t>算定要件</a:t>
            </a:r>
            <a:endParaRPr lang="en-US" altLang="ja-JP" sz="2400" dirty="0">
              <a:latin typeface="+mj-ea"/>
            </a:endParaRPr>
          </a:p>
          <a:p>
            <a:pPr lvl="1" algn="just">
              <a:lnSpc>
                <a:spcPct val="90000"/>
              </a:lnSpc>
              <a:buSzPct val="80000"/>
            </a:pPr>
            <a:r>
              <a:rPr lang="ja-JP" altLang="en-US" sz="2400" dirty="0" smtClean="0">
                <a:latin typeface="+mj-ea"/>
              </a:rPr>
              <a:t>以下</a:t>
            </a:r>
            <a:r>
              <a:rPr lang="ja-JP" altLang="en-US" sz="2400" dirty="0">
                <a:latin typeface="+mj-ea"/>
              </a:rPr>
              <a:t>の指導、服薬管理等を行っている</a:t>
            </a:r>
            <a:r>
              <a:rPr lang="ja-JP" altLang="en-US" sz="2400" dirty="0" smtClean="0">
                <a:latin typeface="+mj-ea"/>
              </a:rPr>
              <a:t>こと</a:t>
            </a:r>
            <a:endParaRPr lang="ja-JP" altLang="en-US" sz="2400" dirty="0">
              <a:latin typeface="+mj-ea"/>
            </a:endParaRPr>
          </a:p>
          <a:p>
            <a:pPr lvl="2" algn="just">
              <a:lnSpc>
                <a:spcPct val="90000"/>
              </a:lnSpc>
              <a:buSzPct val="80000"/>
            </a:pPr>
            <a:r>
              <a:rPr lang="ja-JP" altLang="en-US" dirty="0" smtClean="0">
                <a:latin typeface="+mj-ea"/>
              </a:rPr>
              <a:t>患者</a:t>
            </a:r>
            <a:r>
              <a:rPr lang="ja-JP" altLang="en-US" dirty="0">
                <a:latin typeface="+mj-ea"/>
              </a:rPr>
              <a:t>の同意を得て、計画的な医学管理の下に療養上必要な指導及び</a:t>
            </a:r>
            <a:r>
              <a:rPr lang="ja-JP" altLang="en-US" dirty="0" smtClean="0">
                <a:latin typeface="+mj-ea"/>
              </a:rPr>
              <a:t>診療</a:t>
            </a:r>
            <a:endParaRPr lang="ja-JP" altLang="en-US" dirty="0">
              <a:latin typeface="+mj-ea"/>
            </a:endParaRPr>
          </a:p>
          <a:p>
            <a:pPr lvl="2" algn="just">
              <a:lnSpc>
                <a:spcPct val="90000"/>
              </a:lnSpc>
              <a:buSzPct val="80000"/>
            </a:pPr>
            <a:r>
              <a:rPr lang="ja-JP" altLang="en-US" dirty="0" smtClean="0">
                <a:latin typeface="+mj-ea"/>
              </a:rPr>
              <a:t>他</a:t>
            </a:r>
            <a:r>
              <a:rPr lang="ja-JP" altLang="en-US" dirty="0">
                <a:latin typeface="+mj-ea"/>
              </a:rPr>
              <a:t>の医療機関と連携の上、</a:t>
            </a:r>
            <a:r>
              <a:rPr lang="ja-JP" altLang="en-US" dirty="0" smtClean="0">
                <a:latin typeface="+mj-ea"/>
              </a:rPr>
              <a:t>患者受診先を</a:t>
            </a:r>
            <a:r>
              <a:rPr lang="ja-JP" altLang="en-US" dirty="0">
                <a:latin typeface="+mj-ea"/>
              </a:rPr>
              <a:t>すべて把握するとともに、処方されている医薬品をすべて管理し、カルテに</a:t>
            </a:r>
            <a:r>
              <a:rPr lang="ja-JP" altLang="en-US" dirty="0" smtClean="0">
                <a:latin typeface="+mj-ea"/>
              </a:rPr>
              <a:t>記載</a:t>
            </a:r>
            <a:endParaRPr lang="ja-JP" altLang="en-US" dirty="0">
              <a:latin typeface="+mj-ea"/>
            </a:endParaRPr>
          </a:p>
          <a:p>
            <a:pPr lvl="2" algn="just">
              <a:lnSpc>
                <a:spcPct val="90000"/>
              </a:lnSpc>
              <a:buSzPct val="80000"/>
            </a:pPr>
            <a:r>
              <a:rPr lang="ja-JP" altLang="en-US" dirty="0" smtClean="0">
                <a:latin typeface="+mj-ea"/>
              </a:rPr>
              <a:t>当該</a:t>
            </a:r>
            <a:r>
              <a:rPr lang="ja-JP" altLang="en-US" dirty="0">
                <a:latin typeface="+mj-ea"/>
              </a:rPr>
              <a:t>患者について院内処方を行う</a:t>
            </a:r>
            <a:r>
              <a:rPr lang="ja-JP" altLang="en-US" dirty="0" smtClean="0">
                <a:latin typeface="+mj-ea"/>
              </a:rPr>
              <a:t>こと</a:t>
            </a:r>
            <a:r>
              <a:rPr lang="ja-JP" altLang="en-US" dirty="0">
                <a:latin typeface="+mj-ea"/>
              </a:rPr>
              <a:t>その旨を院内に掲示する</a:t>
            </a:r>
            <a:r>
              <a:rPr lang="ja-JP" altLang="en-US" dirty="0" smtClean="0">
                <a:latin typeface="+mj-ea"/>
              </a:rPr>
              <a:t>こと診療所の場合、後述の条件を満たす場合は院外処方も可能</a:t>
            </a:r>
            <a:endParaRPr lang="en-US" altLang="ja-JP" dirty="0" smtClean="0">
              <a:latin typeface="+mj-ea"/>
            </a:endParaRPr>
          </a:p>
          <a:p>
            <a:pPr lvl="2" algn="just">
              <a:lnSpc>
                <a:spcPct val="90000"/>
              </a:lnSpc>
              <a:buSzPct val="80000"/>
            </a:pPr>
            <a:r>
              <a:rPr lang="ja-JP" altLang="en-US" dirty="0" smtClean="0">
                <a:latin typeface="+mj-ea"/>
              </a:rPr>
              <a:t>当該</a:t>
            </a:r>
            <a:r>
              <a:rPr lang="ja-JP" altLang="en-US" dirty="0">
                <a:latin typeface="+mj-ea"/>
              </a:rPr>
              <a:t>患者について、当該医療機関で検査（院外に委託した場合を</a:t>
            </a:r>
            <a:r>
              <a:rPr lang="ja-JP" altLang="en-US" dirty="0" smtClean="0">
                <a:latin typeface="+mj-ea"/>
              </a:rPr>
              <a:t>含む）</a:t>
            </a:r>
            <a:r>
              <a:rPr lang="ja-JP" altLang="en-US" dirty="0">
                <a:latin typeface="+mj-ea"/>
              </a:rPr>
              <a:t>を行うこととし、その旨を院内に掲示すること。なお、診療所においては、当該患者について原則として院内処方を行うが、エ）の場合に限り院外処方は可能とする</a:t>
            </a:r>
            <a:r>
              <a:rPr lang="ja-JP" altLang="en-US" dirty="0" smtClean="0">
                <a:latin typeface="+mj-ea"/>
              </a:rPr>
              <a:t>。</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外来の機能分化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4222217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solidFill>
                  <a:schemeClr val="tx2"/>
                </a:solidFill>
                <a:latin typeface="+mj-ea"/>
              </a:rPr>
              <a:t>地域包括</a:t>
            </a:r>
            <a:r>
              <a:rPr lang="ja-JP" altLang="en-US" sz="2800" dirty="0" smtClean="0">
                <a:solidFill>
                  <a:schemeClr val="tx2"/>
                </a:solidFill>
                <a:latin typeface="+mj-ea"/>
              </a:rPr>
              <a:t>診療料　　　</a:t>
            </a:r>
            <a:r>
              <a:rPr lang="ja-JP" altLang="en-US" sz="2800" dirty="0" smtClean="0">
                <a:latin typeface="+mj-ea"/>
              </a:rPr>
              <a:t>○点</a:t>
            </a:r>
            <a:r>
              <a:rPr lang="ja-JP" altLang="en-US" sz="2800" dirty="0">
                <a:latin typeface="+mj-ea"/>
              </a:rPr>
              <a:t>（月１回）</a:t>
            </a:r>
          </a:p>
          <a:p>
            <a:pPr lvl="1" algn="just">
              <a:lnSpc>
                <a:spcPct val="90000"/>
              </a:lnSpc>
              <a:buSzPct val="80000"/>
            </a:pPr>
            <a:r>
              <a:rPr lang="ja-JP" altLang="en-US" sz="2400" dirty="0" smtClean="0">
                <a:latin typeface="+mj-ea"/>
              </a:rPr>
              <a:t>算定要件</a:t>
            </a:r>
            <a:endParaRPr lang="en-US" altLang="ja-JP" sz="2400" dirty="0">
              <a:latin typeface="+mj-ea"/>
            </a:endParaRPr>
          </a:p>
          <a:p>
            <a:pPr lvl="1" algn="just">
              <a:lnSpc>
                <a:spcPct val="90000"/>
              </a:lnSpc>
              <a:buSzPct val="80000"/>
            </a:pPr>
            <a:r>
              <a:rPr lang="ja-JP" altLang="en-US" sz="2400" dirty="0" smtClean="0">
                <a:latin typeface="+mj-ea"/>
              </a:rPr>
              <a:t>以下</a:t>
            </a:r>
            <a:r>
              <a:rPr lang="ja-JP" altLang="en-US" sz="2400" dirty="0">
                <a:latin typeface="+mj-ea"/>
              </a:rPr>
              <a:t>の指導、服薬管理等を行っている</a:t>
            </a:r>
            <a:r>
              <a:rPr lang="ja-JP" altLang="en-US" sz="2400" dirty="0" smtClean="0">
                <a:latin typeface="+mj-ea"/>
              </a:rPr>
              <a:t>こと</a:t>
            </a:r>
            <a:endParaRPr lang="ja-JP" altLang="en-US" sz="2400" dirty="0">
              <a:latin typeface="+mj-ea"/>
            </a:endParaRPr>
          </a:p>
          <a:p>
            <a:pPr lvl="2" algn="just">
              <a:lnSpc>
                <a:spcPct val="90000"/>
              </a:lnSpc>
              <a:buSzPct val="80000"/>
            </a:pPr>
            <a:r>
              <a:rPr lang="ja-JP" altLang="en-US" dirty="0" smtClean="0">
                <a:latin typeface="+mj-ea"/>
              </a:rPr>
              <a:t>診療所</a:t>
            </a:r>
            <a:r>
              <a:rPr lang="ja-JP" altLang="en-US" dirty="0">
                <a:latin typeface="+mj-ea"/>
              </a:rPr>
              <a:t>において院外処方を行う</a:t>
            </a:r>
            <a:r>
              <a:rPr lang="ja-JP" altLang="en-US" dirty="0" smtClean="0">
                <a:latin typeface="+mj-ea"/>
              </a:rPr>
              <a:t>場合の条件</a:t>
            </a:r>
            <a:endParaRPr lang="ja-JP" altLang="en-US" dirty="0">
              <a:latin typeface="+mj-ea"/>
            </a:endParaRPr>
          </a:p>
          <a:p>
            <a:pPr lvl="3" algn="just">
              <a:lnSpc>
                <a:spcPct val="90000"/>
              </a:lnSpc>
              <a:buSzPct val="80000"/>
            </a:pPr>
            <a:r>
              <a:rPr lang="en-US" altLang="ja-JP" sz="2400" dirty="0" smtClean="0">
                <a:latin typeface="+mj-ea"/>
              </a:rPr>
              <a:t> </a:t>
            </a:r>
            <a:r>
              <a:rPr lang="en-US" altLang="ja-JP" sz="2400" dirty="0">
                <a:latin typeface="+mj-ea"/>
              </a:rPr>
              <a:t>24</a:t>
            </a:r>
            <a:r>
              <a:rPr lang="ja-JP" altLang="en-US" sz="2400" dirty="0">
                <a:latin typeface="+mj-ea"/>
              </a:rPr>
              <a:t>時間対応をしている薬局と連携して</a:t>
            </a:r>
            <a:r>
              <a:rPr lang="ja-JP" altLang="en-US" sz="2400" dirty="0" smtClean="0">
                <a:latin typeface="+mj-ea"/>
              </a:rPr>
              <a:t>いる</a:t>
            </a:r>
            <a:endParaRPr lang="ja-JP" altLang="en-US" sz="2400" dirty="0">
              <a:latin typeface="+mj-ea"/>
            </a:endParaRPr>
          </a:p>
          <a:p>
            <a:pPr lvl="3" algn="just">
              <a:lnSpc>
                <a:spcPct val="90000"/>
              </a:lnSpc>
              <a:buSzPct val="80000"/>
            </a:pPr>
            <a:r>
              <a:rPr lang="ja-JP" altLang="en-US" sz="2400" dirty="0" smtClean="0">
                <a:latin typeface="+mj-ea"/>
              </a:rPr>
              <a:t>患者</a:t>
            </a:r>
            <a:r>
              <a:rPr lang="ja-JP" altLang="en-US" sz="2400" dirty="0">
                <a:latin typeface="+mj-ea"/>
              </a:rPr>
              <a:t>の同意がある場合に限り、その他の薬局での処方も可能と</a:t>
            </a:r>
            <a:r>
              <a:rPr lang="ja-JP" altLang="en-US" sz="2400" dirty="0" smtClean="0">
                <a:latin typeface="+mj-ea"/>
              </a:rPr>
              <a:t>する</a:t>
            </a:r>
            <a:r>
              <a:rPr lang="ja-JP" altLang="en-US" sz="2400" dirty="0">
                <a:latin typeface="+mj-ea"/>
              </a:rPr>
              <a:t>が</a:t>
            </a:r>
            <a:r>
              <a:rPr lang="ja-JP" altLang="en-US" sz="2400" dirty="0" smtClean="0">
                <a:latin typeface="+mj-ea"/>
              </a:rPr>
              <a:t>、</a:t>
            </a:r>
            <a:r>
              <a:rPr lang="ja-JP" altLang="en-US" sz="2400" dirty="0">
                <a:latin typeface="+mj-ea"/>
              </a:rPr>
              <a:t>夜間・休日等の時間外に対応できる薬局のリストを患者に説明し、文書で</a:t>
            </a:r>
            <a:r>
              <a:rPr lang="ja-JP" altLang="en-US" sz="2400" dirty="0" smtClean="0">
                <a:latin typeface="+mj-ea"/>
              </a:rPr>
              <a:t>渡す</a:t>
            </a:r>
            <a:endParaRPr lang="ja-JP" altLang="en-US" sz="2400" dirty="0">
              <a:latin typeface="+mj-ea"/>
            </a:endParaRPr>
          </a:p>
          <a:p>
            <a:pPr lvl="3" algn="just">
              <a:lnSpc>
                <a:spcPct val="90000"/>
              </a:lnSpc>
              <a:buSzPct val="80000"/>
            </a:pPr>
            <a:r>
              <a:rPr lang="ja-JP" altLang="en-US" sz="2400" dirty="0" smtClean="0">
                <a:latin typeface="+mj-ea"/>
              </a:rPr>
              <a:t>当該</a:t>
            </a:r>
            <a:r>
              <a:rPr lang="ja-JP" altLang="en-US" sz="2400" dirty="0">
                <a:latin typeface="+mj-ea"/>
              </a:rPr>
              <a:t>薬局に</a:t>
            </a:r>
            <a:r>
              <a:rPr lang="ja-JP" altLang="en-US" sz="2400" dirty="0" smtClean="0">
                <a:latin typeface="+mj-ea"/>
              </a:rPr>
              <a:t>患者の受診先リスト</a:t>
            </a:r>
            <a:r>
              <a:rPr lang="ja-JP" altLang="en-US" sz="2400" dirty="0">
                <a:latin typeface="+mj-ea"/>
              </a:rPr>
              <a:t>を</a:t>
            </a:r>
            <a:r>
              <a:rPr lang="ja-JP" altLang="en-US" sz="2400" dirty="0" smtClean="0">
                <a:latin typeface="+mj-ea"/>
              </a:rPr>
              <a:t>渡す</a:t>
            </a:r>
            <a:endParaRPr lang="ja-JP" altLang="en-US" sz="2400" dirty="0">
              <a:latin typeface="+mj-ea"/>
            </a:endParaRPr>
          </a:p>
          <a:p>
            <a:pPr lvl="3" algn="just">
              <a:lnSpc>
                <a:spcPct val="90000"/>
              </a:lnSpc>
              <a:buSzPct val="80000"/>
            </a:pPr>
            <a:r>
              <a:rPr lang="ja-JP" altLang="en-US" sz="2400" dirty="0" smtClean="0">
                <a:latin typeface="+mj-ea"/>
              </a:rPr>
              <a:t>患者</a:t>
            </a:r>
            <a:r>
              <a:rPr lang="ja-JP" altLang="en-US" sz="2400" dirty="0">
                <a:latin typeface="+mj-ea"/>
              </a:rPr>
              <a:t>は受診時</a:t>
            </a:r>
            <a:r>
              <a:rPr lang="ja-JP" altLang="en-US" sz="2400" dirty="0" smtClean="0">
                <a:latin typeface="+mj-ea"/>
              </a:rPr>
              <a:t>にお薬手帳（</a:t>
            </a:r>
            <a:r>
              <a:rPr lang="ja-JP" altLang="en-US" sz="2400" dirty="0">
                <a:latin typeface="+mj-ea"/>
              </a:rPr>
              <a:t>薬局</a:t>
            </a:r>
            <a:r>
              <a:rPr lang="ja-JP" altLang="en-US" sz="2400" dirty="0" smtClean="0">
                <a:latin typeface="+mj-ea"/>
              </a:rPr>
              <a:t>発行又</a:t>
            </a:r>
            <a:r>
              <a:rPr lang="ja-JP" altLang="en-US" sz="2400" dirty="0">
                <a:latin typeface="+mj-ea"/>
              </a:rPr>
              <a:t>は当該医療機関</a:t>
            </a:r>
            <a:r>
              <a:rPr lang="ja-JP" altLang="en-US" sz="2400" dirty="0" smtClean="0">
                <a:latin typeface="+mj-ea"/>
              </a:rPr>
              <a:t>発行）</a:t>
            </a:r>
            <a:endParaRPr lang="en-US" altLang="ja-JP" sz="2400" dirty="0" smtClean="0">
              <a:latin typeface="+mj-ea"/>
            </a:endParaRPr>
          </a:p>
          <a:p>
            <a:pPr lvl="3" algn="just">
              <a:lnSpc>
                <a:spcPct val="90000"/>
              </a:lnSpc>
              <a:buSzPct val="80000"/>
            </a:pPr>
            <a:r>
              <a:rPr lang="ja-JP" altLang="en-US" sz="2400" dirty="0" smtClean="0">
                <a:latin typeface="+mj-ea"/>
              </a:rPr>
              <a:t>医師</a:t>
            </a:r>
            <a:r>
              <a:rPr lang="ja-JP" altLang="en-US" sz="2400" dirty="0">
                <a:latin typeface="+mj-ea"/>
              </a:rPr>
              <a:t>はお薬手帳のコピーをカルテに貼付し、レセプトに</a:t>
            </a:r>
            <a:r>
              <a:rPr lang="ja-JP" altLang="en-US" sz="2400" dirty="0" smtClean="0">
                <a:latin typeface="+mj-ea"/>
              </a:rPr>
              <a:t>添付</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外来の機能分化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887238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solidFill>
                  <a:schemeClr val="tx2"/>
                </a:solidFill>
                <a:latin typeface="+mj-ea"/>
              </a:rPr>
              <a:t>地域包括</a:t>
            </a:r>
            <a:r>
              <a:rPr lang="ja-JP" altLang="en-US" sz="2800" dirty="0" smtClean="0">
                <a:solidFill>
                  <a:schemeClr val="tx2"/>
                </a:solidFill>
                <a:latin typeface="+mj-ea"/>
              </a:rPr>
              <a:t>診療料　　　</a:t>
            </a:r>
            <a:r>
              <a:rPr lang="ja-JP" altLang="en-US" sz="2800" dirty="0" smtClean="0">
                <a:latin typeface="+mj-ea"/>
              </a:rPr>
              <a:t>○点</a:t>
            </a:r>
            <a:r>
              <a:rPr lang="ja-JP" altLang="en-US" sz="2800" dirty="0">
                <a:latin typeface="+mj-ea"/>
              </a:rPr>
              <a:t>（月１回）</a:t>
            </a:r>
          </a:p>
          <a:p>
            <a:pPr lvl="1" algn="just">
              <a:lnSpc>
                <a:spcPct val="90000"/>
              </a:lnSpc>
              <a:buSzPct val="80000"/>
            </a:pPr>
            <a:r>
              <a:rPr lang="ja-JP" altLang="en-US" sz="2400" dirty="0" smtClean="0">
                <a:latin typeface="+mj-ea"/>
              </a:rPr>
              <a:t>算定要件</a:t>
            </a:r>
            <a:endParaRPr lang="en-US" altLang="ja-JP" sz="2400" dirty="0">
              <a:latin typeface="+mj-ea"/>
            </a:endParaRPr>
          </a:p>
          <a:p>
            <a:pPr lvl="1" algn="just">
              <a:lnSpc>
                <a:spcPct val="90000"/>
              </a:lnSpc>
              <a:buSzPct val="80000"/>
            </a:pPr>
            <a:r>
              <a:rPr lang="ja-JP" altLang="en-US" sz="2400" dirty="0" smtClean="0">
                <a:latin typeface="+mj-ea"/>
              </a:rPr>
              <a:t>以下</a:t>
            </a:r>
            <a:r>
              <a:rPr lang="ja-JP" altLang="en-US" sz="2400" dirty="0">
                <a:latin typeface="+mj-ea"/>
              </a:rPr>
              <a:t>の指導、服薬管理等を行っている</a:t>
            </a:r>
            <a:r>
              <a:rPr lang="ja-JP" altLang="en-US" sz="2400" dirty="0" smtClean="0">
                <a:latin typeface="+mj-ea"/>
              </a:rPr>
              <a:t>こと</a:t>
            </a:r>
            <a:endParaRPr lang="ja-JP" altLang="en-US" sz="2400" dirty="0">
              <a:latin typeface="+mj-ea"/>
            </a:endParaRPr>
          </a:p>
          <a:p>
            <a:pPr lvl="2" algn="just">
              <a:lnSpc>
                <a:spcPct val="90000"/>
              </a:lnSpc>
              <a:buSzPct val="80000"/>
            </a:pPr>
            <a:r>
              <a:rPr lang="ja-JP" altLang="en-US" sz="2000" dirty="0" smtClean="0">
                <a:latin typeface="+mj-ea"/>
              </a:rPr>
              <a:t>当該</a:t>
            </a:r>
            <a:r>
              <a:rPr lang="ja-JP" altLang="en-US" sz="2000" dirty="0">
                <a:latin typeface="+mj-ea"/>
              </a:rPr>
              <a:t>点数を算定している場合は、７剤投与の減算規定の</a:t>
            </a:r>
            <a:r>
              <a:rPr lang="ja-JP" altLang="en-US" sz="2000" dirty="0" smtClean="0">
                <a:latin typeface="+mj-ea"/>
              </a:rPr>
              <a:t>対象外</a:t>
            </a:r>
            <a:endParaRPr lang="ja-JP" altLang="en-US" sz="2000" dirty="0">
              <a:latin typeface="+mj-ea"/>
            </a:endParaRPr>
          </a:p>
          <a:p>
            <a:pPr lvl="1" algn="just">
              <a:lnSpc>
                <a:spcPct val="90000"/>
              </a:lnSpc>
              <a:buSzPct val="80000"/>
            </a:pPr>
            <a:r>
              <a:rPr lang="ja-JP" altLang="en-US" sz="2400" dirty="0" smtClean="0">
                <a:latin typeface="+mj-ea"/>
              </a:rPr>
              <a:t>以下</a:t>
            </a:r>
            <a:r>
              <a:rPr lang="ja-JP" altLang="en-US" sz="2400" dirty="0">
                <a:latin typeface="+mj-ea"/>
              </a:rPr>
              <a:t>の健康管理等を行っている</a:t>
            </a:r>
            <a:r>
              <a:rPr lang="ja-JP" altLang="en-US" sz="2400" dirty="0" smtClean="0">
                <a:latin typeface="+mj-ea"/>
              </a:rPr>
              <a:t>こと</a:t>
            </a:r>
            <a:endParaRPr lang="ja-JP" altLang="en-US" sz="2400" dirty="0">
              <a:latin typeface="+mj-ea"/>
            </a:endParaRPr>
          </a:p>
          <a:p>
            <a:pPr lvl="2" algn="just">
              <a:lnSpc>
                <a:spcPct val="90000"/>
              </a:lnSpc>
              <a:buSzPct val="80000"/>
            </a:pPr>
            <a:r>
              <a:rPr lang="ja-JP" altLang="en-US" dirty="0" smtClean="0">
                <a:latin typeface="+mj-ea"/>
              </a:rPr>
              <a:t>健康</a:t>
            </a:r>
            <a:r>
              <a:rPr lang="ja-JP" altLang="en-US" dirty="0">
                <a:latin typeface="+mj-ea"/>
              </a:rPr>
              <a:t>診断・検診の受診勧奨を行いその結果等をカルテに</a:t>
            </a:r>
            <a:r>
              <a:rPr lang="ja-JP" altLang="en-US" dirty="0" smtClean="0">
                <a:latin typeface="+mj-ea"/>
              </a:rPr>
              <a:t>記載</a:t>
            </a:r>
            <a:endParaRPr lang="en-US" altLang="ja-JP" dirty="0" smtClean="0">
              <a:latin typeface="+mj-ea"/>
            </a:endParaRPr>
          </a:p>
          <a:p>
            <a:pPr lvl="2" algn="just">
              <a:lnSpc>
                <a:spcPct val="90000"/>
              </a:lnSpc>
              <a:buSzPct val="80000"/>
            </a:pPr>
            <a:r>
              <a:rPr lang="ja-JP" altLang="en-US" dirty="0" smtClean="0">
                <a:latin typeface="+mj-ea"/>
              </a:rPr>
              <a:t>上記結果は患者</a:t>
            </a:r>
            <a:r>
              <a:rPr lang="ja-JP" altLang="en-US" dirty="0">
                <a:latin typeface="+mj-ea"/>
              </a:rPr>
              <a:t>に渡し、評価結果をもとに患者の健康状態を</a:t>
            </a:r>
            <a:r>
              <a:rPr lang="ja-JP" altLang="en-US" dirty="0" smtClean="0">
                <a:latin typeface="+mj-ea"/>
              </a:rPr>
              <a:t>管理</a:t>
            </a:r>
            <a:endParaRPr lang="ja-JP" altLang="en-US" dirty="0">
              <a:latin typeface="+mj-ea"/>
            </a:endParaRPr>
          </a:p>
          <a:p>
            <a:pPr lvl="2" algn="just">
              <a:lnSpc>
                <a:spcPct val="90000"/>
              </a:lnSpc>
              <a:buSzPct val="80000"/>
            </a:pPr>
            <a:r>
              <a:rPr lang="ja-JP" altLang="en-US" dirty="0" smtClean="0">
                <a:latin typeface="+mj-ea"/>
              </a:rPr>
              <a:t>健康</a:t>
            </a:r>
            <a:r>
              <a:rPr lang="ja-JP" altLang="en-US" dirty="0">
                <a:latin typeface="+mj-ea"/>
              </a:rPr>
              <a:t>相談を行っている旨を院内</a:t>
            </a:r>
            <a:r>
              <a:rPr lang="ja-JP" altLang="en-US" dirty="0" smtClean="0">
                <a:latin typeface="+mj-ea"/>
              </a:rPr>
              <a:t>掲示</a:t>
            </a:r>
            <a:endParaRPr lang="ja-JP" altLang="en-US" dirty="0">
              <a:latin typeface="+mj-ea"/>
            </a:endParaRPr>
          </a:p>
          <a:p>
            <a:pPr lvl="2" algn="just">
              <a:lnSpc>
                <a:spcPct val="90000"/>
              </a:lnSpc>
              <a:buSzPct val="80000"/>
            </a:pPr>
            <a:r>
              <a:rPr lang="ja-JP" altLang="en-US" dirty="0" smtClean="0">
                <a:latin typeface="+mj-ea"/>
              </a:rPr>
              <a:t>敷地内禁煙</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外来の機能分化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502448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solidFill>
                  <a:schemeClr val="tx2"/>
                </a:solidFill>
                <a:latin typeface="+mj-ea"/>
              </a:rPr>
              <a:t>地域包括</a:t>
            </a:r>
            <a:r>
              <a:rPr lang="ja-JP" altLang="en-US" sz="2800" dirty="0" smtClean="0">
                <a:solidFill>
                  <a:schemeClr val="tx2"/>
                </a:solidFill>
                <a:latin typeface="+mj-ea"/>
              </a:rPr>
              <a:t>診療料　　　</a:t>
            </a:r>
            <a:r>
              <a:rPr lang="ja-JP" altLang="en-US" sz="2800" dirty="0" smtClean="0">
                <a:latin typeface="+mj-ea"/>
              </a:rPr>
              <a:t>○点</a:t>
            </a:r>
            <a:r>
              <a:rPr lang="ja-JP" altLang="en-US" sz="2800" dirty="0">
                <a:latin typeface="+mj-ea"/>
              </a:rPr>
              <a:t>（月１回）</a:t>
            </a:r>
          </a:p>
          <a:p>
            <a:pPr lvl="1" algn="just">
              <a:lnSpc>
                <a:spcPct val="90000"/>
              </a:lnSpc>
              <a:buSzPct val="80000"/>
            </a:pPr>
            <a:r>
              <a:rPr lang="ja-JP" altLang="en-US" sz="2400" dirty="0" smtClean="0">
                <a:latin typeface="+mj-ea"/>
              </a:rPr>
              <a:t>算定要件</a:t>
            </a:r>
            <a:endParaRPr lang="en-US" altLang="ja-JP" sz="2400" dirty="0">
              <a:latin typeface="+mj-ea"/>
            </a:endParaRPr>
          </a:p>
          <a:p>
            <a:pPr lvl="1" algn="just">
              <a:lnSpc>
                <a:spcPct val="90000"/>
              </a:lnSpc>
              <a:buSzPct val="80000"/>
            </a:pPr>
            <a:r>
              <a:rPr lang="ja-JP" altLang="en-US" sz="2400" dirty="0" smtClean="0">
                <a:latin typeface="+mj-ea"/>
              </a:rPr>
              <a:t>介護</a:t>
            </a:r>
            <a:r>
              <a:rPr lang="ja-JP" altLang="en-US" sz="2400" dirty="0">
                <a:latin typeface="+mj-ea"/>
              </a:rPr>
              <a:t>保険に係る相談を行っている旨を院内掲示し、要介護認定に係る主治医意見書を作成しているとともに、下記の</a:t>
            </a:r>
            <a:r>
              <a:rPr lang="ja-JP" altLang="en-US" sz="2400" b="1" u="sng" dirty="0">
                <a:latin typeface="+mj-ea"/>
              </a:rPr>
              <a:t>いずれか一つ</a:t>
            </a:r>
            <a:r>
              <a:rPr lang="ja-JP" altLang="en-US" sz="2400" dirty="0">
                <a:latin typeface="+mj-ea"/>
              </a:rPr>
              <a:t>を満たすこと。</a:t>
            </a:r>
          </a:p>
          <a:p>
            <a:pPr lvl="2" algn="just">
              <a:lnSpc>
                <a:spcPct val="90000"/>
              </a:lnSpc>
              <a:buSzPct val="80000"/>
            </a:pPr>
            <a:r>
              <a:rPr lang="ja-JP" altLang="en-US" dirty="0" smtClean="0">
                <a:latin typeface="+mj-ea"/>
              </a:rPr>
              <a:t>居宅</a:t>
            </a:r>
            <a:r>
              <a:rPr lang="ja-JP" altLang="en-US" dirty="0">
                <a:latin typeface="+mj-ea"/>
              </a:rPr>
              <a:t>療養管理指導又は短期入所療養介護等を</a:t>
            </a:r>
            <a:r>
              <a:rPr lang="ja-JP" altLang="en-US" dirty="0" smtClean="0">
                <a:latin typeface="+mj-ea"/>
              </a:rPr>
              <a:t>提供</a:t>
            </a:r>
            <a:endParaRPr lang="ja-JP" altLang="en-US" dirty="0">
              <a:latin typeface="+mj-ea"/>
            </a:endParaRPr>
          </a:p>
          <a:p>
            <a:pPr lvl="2" algn="just">
              <a:lnSpc>
                <a:spcPct val="90000"/>
              </a:lnSpc>
              <a:buSzPct val="80000"/>
            </a:pPr>
            <a:r>
              <a:rPr lang="ja-JP" altLang="en-US" dirty="0" smtClean="0">
                <a:latin typeface="+mj-ea"/>
              </a:rPr>
              <a:t>地域</a:t>
            </a:r>
            <a:r>
              <a:rPr lang="ja-JP" altLang="en-US" dirty="0">
                <a:latin typeface="+mj-ea"/>
              </a:rPr>
              <a:t>ケア会議に年１回以上出席して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ケアマネージャー</a:t>
            </a:r>
            <a:r>
              <a:rPr lang="ja-JP" altLang="en-US" dirty="0">
                <a:latin typeface="+mj-ea"/>
              </a:rPr>
              <a:t>を常勤配置し、居宅介護支援事業所の指定を受けて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介護</a:t>
            </a:r>
            <a:r>
              <a:rPr lang="ja-JP" altLang="en-US" dirty="0">
                <a:latin typeface="+mj-ea"/>
              </a:rPr>
              <a:t>保険の生活期リハを提供して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同一</a:t>
            </a:r>
            <a:r>
              <a:rPr lang="ja-JP" altLang="en-US" dirty="0">
                <a:latin typeface="+mj-ea"/>
              </a:rPr>
              <a:t>敷地内に介護サービス事業所を併設して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介護</a:t>
            </a:r>
            <a:r>
              <a:rPr lang="ja-JP" altLang="en-US" dirty="0">
                <a:latin typeface="+mj-ea"/>
              </a:rPr>
              <a:t>認定審査会に参加した経験が</a:t>
            </a:r>
            <a:r>
              <a:rPr lang="ja-JP" altLang="en-US" dirty="0" smtClean="0">
                <a:latin typeface="+mj-ea"/>
              </a:rPr>
              <a:t>ある</a:t>
            </a:r>
            <a:endParaRPr lang="ja-JP" altLang="en-US" dirty="0">
              <a:latin typeface="+mj-ea"/>
            </a:endParaRPr>
          </a:p>
          <a:p>
            <a:pPr lvl="2" algn="just">
              <a:lnSpc>
                <a:spcPct val="90000"/>
              </a:lnSpc>
              <a:buSzPct val="80000"/>
            </a:pPr>
            <a:r>
              <a:rPr lang="ja-JP" altLang="en-US" dirty="0" smtClean="0">
                <a:latin typeface="+mj-ea"/>
              </a:rPr>
              <a:t>所定</a:t>
            </a:r>
            <a:r>
              <a:rPr lang="ja-JP" altLang="en-US" dirty="0">
                <a:latin typeface="+mj-ea"/>
              </a:rPr>
              <a:t>の研修を受講していること</a:t>
            </a:r>
          </a:p>
          <a:p>
            <a:pPr lvl="2" algn="just">
              <a:lnSpc>
                <a:spcPct val="90000"/>
              </a:lnSpc>
              <a:buSzPct val="80000"/>
            </a:pPr>
            <a:r>
              <a:rPr lang="ja-JP" altLang="en-US" dirty="0" smtClean="0">
                <a:latin typeface="+mj-ea"/>
              </a:rPr>
              <a:t>医師</a:t>
            </a:r>
            <a:r>
              <a:rPr lang="ja-JP" altLang="en-US" dirty="0">
                <a:latin typeface="+mj-ea"/>
              </a:rPr>
              <a:t>がケアマネージャーの資格を有して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病院</a:t>
            </a:r>
            <a:r>
              <a:rPr lang="ja-JP" altLang="en-US" dirty="0">
                <a:latin typeface="+mj-ea"/>
              </a:rPr>
              <a:t>の場合は、総合評価加算の届出を行っていること、又は介護支援連携指導料を算定している</a:t>
            </a:r>
            <a:r>
              <a:rPr lang="ja-JP" altLang="en-US" dirty="0" smtClean="0">
                <a:latin typeface="+mj-ea"/>
              </a:rPr>
              <a:t>こと</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外来の機能分化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850907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solidFill>
                  <a:schemeClr val="tx2"/>
                </a:solidFill>
                <a:latin typeface="+mj-ea"/>
              </a:rPr>
              <a:t>地域包括</a:t>
            </a:r>
            <a:r>
              <a:rPr lang="ja-JP" altLang="en-US" sz="2800" dirty="0" smtClean="0">
                <a:solidFill>
                  <a:schemeClr val="tx2"/>
                </a:solidFill>
                <a:latin typeface="+mj-ea"/>
              </a:rPr>
              <a:t>診療料　　　</a:t>
            </a:r>
            <a:r>
              <a:rPr lang="ja-JP" altLang="en-US" sz="2800" dirty="0" smtClean="0">
                <a:latin typeface="+mj-ea"/>
              </a:rPr>
              <a:t>○点</a:t>
            </a:r>
            <a:r>
              <a:rPr lang="ja-JP" altLang="en-US" sz="2800" dirty="0">
                <a:latin typeface="+mj-ea"/>
              </a:rPr>
              <a:t>（月１回）</a:t>
            </a:r>
          </a:p>
          <a:p>
            <a:pPr lvl="1" algn="just">
              <a:lnSpc>
                <a:spcPct val="90000"/>
              </a:lnSpc>
              <a:buSzPct val="80000"/>
            </a:pPr>
            <a:r>
              <a:rPr lang="ja-JP" altLang="en-US" sz="2400" dirty="0" smtClean="0">
                <a:latin typeface="+mj-ea"/>
              </a:rPr>
              <a:t>算定要件</a:t>
            </a:r>
            <a:endParaRPr lang="en-US" altLang="ja-JP" sz="24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医療の提供および</a:t>
            </a:r>
            <a:r>
              <a:rPr lang="en-US" altLang="ja-JP" sz="2400" dirty="0">
                <a:latin typeface="+mj-ea"/>
              </a:rPr>
              <a:t>24</a:t>
            </a:r>
            <a:r>
              <a:rPr lang="ja-JP" altLang="en-US" sz="2400" dirty="0">
                <a:latin typeface="+mj-ea"/>
              </a:rPr>
              <a:t>時間の対応について、在宅医療を行うことを院内掲示し、夜間の連絡先も含めて当該患者に対して説明と同意を求めるとともに、下記のうちすべてを満たすこと</a:t>
            </a:r>
          </a:p>
          <a:p>
            <a:pPr lvl="2" algn="just">
              <a:lnSpc>
                <a:spcPct val="90000"/>
              </a:lnSpc>
              <a:buSzPct val="80000"/>
            </a:pPr>
            <a:r>
              <a:rPr lang="ja-JP" altLang="en-US" dirty="0" smtClean="0">
                <a:latin typeface="+mj-ea"/>
              </a:rPr>
              <a:t>診療所</a:t>
            </a:r>
            <a:r>
              <a:rPr lang="ja-JP" altLang="en-US" dirty="0">
                <a:latin typeface="+mj-ea"/>
              </a:rPr>
              <a:t>の</a:t>
            </a:r>
            <a:r>
              <a:rPr lang="ja-JP" altLang="en-US" dirty="0" smtClean="0">
                <a:latin typeface="+mj-ea"/>
              </a:rPr>
              <a:t>場合</a:t>
            </a:r>
            <a:endParaRPr lang="ja-JP" altLang="en-US" dirty="0">
              <a:latin typeface="+mj-ea"/>
            </a:endParaRPr>
          </a:p>
          <a:p>
            <a:pPr lvl="3" algn="just">
              <a:lnSpc>
                <a:spcPct val="90000"/>
              </a:lnSpc>
              <a:buSzPct val="80000"/>
            </a:pPr>
            <a:r>
              <a:rPr lang="ja-JP" altLang="en-US" sz="2400" dirty="0" smtClean="0">
                <a:latin typeface="+mj-ea"/>
              </a:rPr>
              <a:t>時間外</a:t>
            </a:r>
            <a:r>
              <a:rPr lang="ja-JP" altLang="en-US" sz="2400" dirty="0">
                <a:latin typeface="+mj-ea"/>
              </a:rPr>
              <a:t>対応加算１を算定して</a:t>
            </a:r>
            <a:r>
              <a:rPr lang="ja-JP" altLang="en-US" sz="2400" dirty="0" smtClean="0">
                <a:latin typeface="+mj-ea"/>
              </a:rPr>
              <a:t>いる</a:t>
            </a:r>
            <a:endParaRPr lang="ja-JP" altLang="en-US" sz="2400" dirty="0">
              <a:latin typeface="+mj-ea"/>
            </a:endParaRPr>
          </a:p>
          <a:p>
            <a:pPr lvl="3" algn="just">
              <a:lnSpc>
                <a:spcPct val="90000"/>
              </a:lnSpc>
              <a:buSzPct val="80000"/>
            </a:pPr>
            <a:r>
              <a:rPr lang="ja-JP" altLang="en-US" sz="2400" dirty="0" smtClean="0">
                <a:latin typeface="+mj-ea"/>
              </a:rPr>
              <a:t>常勤</a:t>
            </a:r>
            <a:r>
              <a:rPr lang="ja-JP" altLang="en-US" sz="2400" dirty="0">
                <a:latin typeface="+mj-ea"/>
              </a:rPr>
              <a:t>医師が３人以上在籍して</a:t>
            </a:r>
            <a:r>
              <a:rPr lang="ja-JP" altLang="en-US" sz="2400" dirty="0" smtClean="0">
                <a:latin typeface="+mj-ea"/>
              </a:rPr>
              <a:t>いる</a:t>
            </a:r>
            <a:endParaRPr lang="ja-JP" altLang="en-US" sz="2400" dirty="0">
              <a:latin typeface="+mj-ea"/>
            </a:endParaRPr>
          </a:p>
          <a:p>
            <a:pPr lvl="3" algn="just">
              <a:lnSpc>
                <a:spcPct val="90000"/>
              </a:lnSpc>
              <a:buSzPct val="80000"/>
            </a:pPr>
            <a:r>
              <a:rPr lang="ja-JP" altLang="en-US" sz="2400" dirty="0" smtClean="0">
                <a:latin typeface="+mj-ea"/>
              </a:rPr>
              <a:t>在宅</a:t>
            </a:r>
            <a:r>
              <a:rPr lang="ja-JP" altLang="en-US" sz="2400" dirty="0">
                <a:latin typeface="+mj-ea"/>
              </a:rPr>
              <a:t>療養支援</a:t>
            </a:r>
            <a:r>
              <a:rPr lang="ja-JP" altLang="en-US" sz="2400" dirty="0" smtClean="0">
                <a:latin typeface="+mj-ea"/>
              </a:rPr>
              <a:t>診療所である</a:t>
            </a:r>
            <a:endParaRPr lang="ja-JP" altLang="en-US" sz="2400" dirty="0">
              <a:latin typeface="+mj-ea"/>
            </a:endParaRPr>
          </a:p>
          <a:p>
            <a:pPr lvl="2" algn="just">
              <a:lnSpc>
                <a:spcPct val="90000"/>
              </a:lnSpc>
              <a:buSzPct val="80000"/>
            </a:pPr>
            <a:r>
              <a:rPr lang="ja-JP" altLang="en-US" dirty="0" smtClean="0">
                <a:latin typeface="+mj-ea"/>
              </a:rPr>
              <a:t>病院</a:t>
            </a:r>
            <a:r>
              <a:rPr lang="ja-JP" altLang="en-US" dirty="0">
                <a:latin typeface="+mj-ea"/>
              </a:rPr>
              <a:t>の</a:t>
            </a:r>
            <a:r>
              <a:rPr lang="ja-JP" altLang="en-US" dirty="0" smtClean="0">
                <a:latin typeface="+mj-ea"/>
              </a:rPr>
              <a:t>場合</a:t>
            </a:r>
            <a:endParaRPr lang="ja-JP" altLang="en-US" dirty="0">
              <a:latin typeface="+mj-ea"/>
            </a:endParaRPr>
          </a:p>
          <a:p>
            <a:pPr lvl="3" algn="just">
              <a:lnSpc>
                <a:spcPct val="90000"/>
              </a:lnSpc>
              <a:buSzPct val="80000"/>
            </a:pPr>
            <a:r>
              <a:rPr lang="ja-JP" altLang="en-US" sz="2400" dirty="0" smtClean="0">
                <a:latin typeface="+mj-ea"/>
              </a:rPr>
              <a:t>２次</a:t>
            </a:r>
            <a:r>
              <a:rPr lang="ja-JP" altLang="en-US" sz="2400" dirty="0">
                <a:latin typeface="+mj-ea"/>
              </a:rPr>
              <a:t>救急指定病院又は救急</a:t>
            </a:r>
            <a:r>
              <a:rPr lang="ja-JP" altLang="en-US" sz="2400" dirty="0" smtClean="0">
                <a:latin typeface="+mj-ea"/>
              </a:rPr>
              <a:t>告示病院である</a:t>
            </a:r>
            <a:endParaRPr lang="ja-JP" altLang="en-US" sz="2400" dirty="0">
              <a:latin typeface="+mj-ea"/>
            </a:endParaRPr>
          </a:p>
          <a:p>
            <a:pPr lvl="3" algn="just">
              <a:lnSpc>
                <a:spcPct val="90000"/>
              </a:lnSpc>
              <a:buSzPct val="80000"/>
            </a:pPr>
            <a:r>
              <a:rPr lang="ja-JP" altLang="en-US" sz="2400" dirty="0" smtClean="0">
                <a:latin typeface="+mj-ea"/>
              </a:rPr>
              <a:t>地域</a:t>
            </a:r>
            <a:r>
              <a:rPr lang="ja-JP" altLang="en-US" sz="2400" dirty="0">
                <a:latin typeface="+mj-ea"/>
              </a:rPr>
              <a:t>包括ケア病棟入院料（新規）又は地域包括ケア入院医療管理料（新規）を算定して</a:t>
            </a:r>
            <a:r>
              <a:rPr lang="ja-JP" altLang="en-US" sz="2400" dirty="0" smtClean="0">
                <a:latin typeface="+mj-ea"/>
              </a:rPr>
              <a:t>いる</a:t>
            </a:r>
            <a:endParaRPr lang="ja-JP" altLang="en-US" sz="2400" dirty="0">
              <a:latin typeface="+mj-ea"/>
            </a:endParaRPr>
          </a:p>
          <a:p>
            <a:pPr lvl="3" algn="just">
              <a:lnSpc>
                <a:spcPct val="90000"/>
              </a:lnSpc>
              <a:buSzPct val="80000"/>
            </a:pPr>
            <a:r>
              <a:rPr lang="ja-JP" altLang="en-US" sz="2400" dirty="0" smtClean="0">
                <a:latin typeface="+mj-ea"/>
              </a:rPr>
              <a:t>在宅</a:t>
            </a:r>
            <a:r>
              <a:rPr lang="ja-JP" altLang="en-US" sz="2400" dirty="0">
                <a:latin typeface="+mj-ea"/>
              </a:rPr>
              <a:t>療養支援病院で</a:t>
            </a:r>
            <a:r>
              <a:rPr lang="ja-JP" altLang="en-US" sz="2400" dirty="0" smtClean="0">
                <a:latin typeface="+mj-ea"/>
              </a:rPr>
              <a:t>ある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外来の機能分化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0707981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solidFill>
                  <a:schemeClr val="tx2"/>
                </a:solidFill>
                <a:latin typeface="+mj-ea"/>
              </a:rPr>
              <a:t>地域包括</a:t>
            </a:r>
            <a:r>
              <a:rPr lang="ja-JP" altLang="en-US" sz="2800" dirty="0" smtClean="0">
                <a:solidFill>
                  <a:schemeClr val="tx2"/>
                </a:solidFill>
                <a:latin typeface="+mj-ea"/>
              </a:rPr>
              <a:t>診療料　　　</a:t>
            </a:r>
            <a:r>
              <a:rPr lang="ja-JP" altLang="en-US" sz="2800" dirty="0" smtClean="0">
                <a:latin typeface="+mj-ea"/>
              </a:rPr>
              <a:t>○点</a:t>
            </a:r>
            <a:r>
              <a:rPr lang="ja-JP" altLang="en-US" sz="2800" dirty="0">
                <a:latin typeface="+mj-ea"/>
              </a:rPr>
              <a:t>（月１回）</a:t>
            </a:r>
          </a:p>
          <a:p>
            <a:pPr lvl="1" algn="just">
              <a:lnSpc>
                <a:spcPct val="90000"/>
              </a:lnSpc>
              <a:buSzPct val="80000"/>
            </a:pPr>
            <a:r>
              <a:rPr lang="ja-JP" altLang="en-US" sz="2400" dirty="0" smtClean="0">
                <a:latin typeface="+mj-ea"/>
              </a:rPr>
              <a:t>算定要件</a:t>
            </a:r>
            <a:endParaRPr lang="en-US" altLang="ja-JP" sz="2400" dirty="0">
              <a:latin typeface="+mj-ea"/>
            </a:endParaRPr>
          </a:p>
          <a:p>
            <a:pPr lvl="1" algn="just">
              <a:lnSpc>
                <a:spcPct val="90000"/>
              </a:lnSpc>
              <a:buSzPct val="80000"/>
            </a:pPr>
            <a:r>
              <a:rPr lang="ja-JP" altLang="en-US" sz="2400" dirty="0" smtClean="0">
                <a:latin typeface="+mj-ea"/>
              </a:rPr>
              <a:t>地域</a:t>
            </a:r>
            <a:r>
              <a:rPr lang="ja-JP" altLang="en-US" sz="2400" dirty="0">
                <a:latin typeface="+mj-ea"/>
              </a:rPr>
              <a:t>包括診療料と地域包括診療加算</a:t>
            </a:r>
            <a:r>
              <a:rPr lang="ja-JP" altLang="en-US" sz="2400" dirty="0" smtClean="0">
                <a:latin typeface="+mj-ea"/>
              </a:rPr>
              <a:t>は</a:t>
            </a:r>
            <a:r>
              <a:rPr lang="ja-JP" altLang="en-US" sz="2400" dirty="0">
                <a:latin typeface="+mj-ea"/>
              </a:rPr>
              <a:t>いずれ</a:t>
            </a:r>
            <a:r>
              <a:rPr lang="ja-JP" altLang="en-US" sz="2400" dirty="0" smtClean="0">
                <a:latin typeface="+mj-ea"/>
              </a:rPr>
              <a:t>か一方のみ届出可能</a:t>
            </a:r>
            <a:endParaRPr lang="ja-JP" altLang="en-US" sz="2400" dirty="0">
              <a:latin typeface="+mj-ea"/>
            </a:endParaRPr>
          </a:p>
          <a:p>
            <a:pPr lvl="1" algn="just">
              <a:lnSpc>
                <a:spcPct val="90000"/>
              </a:lnSpc>
              <a:buSzPct val="80000"/>
            </a:pPr>
            <a:r>
              <a:rPr lang="ja-JP" altLang="en-US" sz="2400" dirty="0" smtClean="0">
                <a:latin typeface="+mj-ea"/>
              </a:rPr>
              <a:t>初診時は算定</a:t>
            </a:r>
            <a:r>
              <a:rPr lang="ja-JP" altLang="en-US" sz="2400" dirty="0">
                <a:latin typeface="+mj-ea"/>
              </a:rPr>
              <a:t>不可</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外来の機能分化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83482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9</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pPr algn="ctr"/>
            <a:r>
              <a:rPr lang="ja-JP" altLang="en-US" sz="2800" dirty="0" smtClean="0">
                <a:solidFill>
                  <a:srgbClr val="FFFF66"/>
                </a:solidFill>
              </a:rPr>
              <a:t>医療機関の損税問題</a:t>
            </a:r>
            <a:endParaRPr lang="ja-JP" altLang="en-US" sz="2800" dirty="0">
              <a:solidFill>
                <a:srgbClr val="FFFF66"/>
              </a:solidFill>
            </a:endParaRP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a:t>平成</a:t>
            </a:r>
            <a:r>
              <a:rPr lang="en-US" altLang="ja-JP" dirty="0"/>
              <a:t>26</a:t>
            </a:r>
            <a:r>
              <a:rPr lang="ja-JP" altLang="en-US" dirty="0"/>
              <a:t>年</a:t>
            </a:r>
            <a:r>
              <a:rPr lang="en-US" altLang="ja-JP" dirty="0"/>
              <a:t>4</a:t>
            </a:r>
            <a:r>
              <a:rPr lang="ja-JP" altLang="en-US" dirty="0"/>
              <a:t>月</a:t>
            </a:r>
            <a:r>
              <a:rPr lang="en-US" altLang="ja-JP" dirty="0"/>
              <a:t>1</a:t>
            </a:r>
            <a:r>
              <a:rPr lang="ja-JP" altLang="en-US" dirty="0"/>
              <a:t>日　　消費税率</a:t>
            </a:r>
            <a:r>
              <a:rPr lang="en-US" altLang="ja-JP" dirty="0"/>
              <a:t>8</a:t>
            </a:r>
            <a:r>
              <a:rPr lang="en-US" altLang="ja-JP" dirty="0" smtClean="0"/>
              <a:t>%</a:t>
            </a:r>
            <a:r>
              <a:rPr lang="ja-JP" altLang="en-US" dirty="0" smtClean="0"/>
              <a:t>へ</a:t>
            </a:r>
            <a:endParaRPr lang="en-US" altLang="ja-JP" dirty="0"/>
          </a:p>
          <a:p>
            <a:pPr lvl="1"/>
            <a:r>
              <a:rPr lang="ja-JP" altLang="en-US" dirty="0" smtClean="0"/>
              <a:t>平成</a:t>
            </a:r>
            <a:r>
              <a:rPr lang="en-US" altLang="ja-JP" dirty="0"/>
              <a:t>25</a:t>
            </a:r>
            <a:r>
              <a:rPr lang="ja-JP" altLang="en-US" dirty="0"/>
              <a:t>年</a:t>
            </a:r>
            <a:r>
              <a:rPr lang="en-US" altLang="ja-JP" dirty="0"/>
              <a:t>10</a:t>
            </a:r>
            <a:r>
              <a:rPr lang="ja-JP" altLang="en-US" dirty="0"/>
              <a:t>月</a:t>
            </a:r>
            <a:r>
              <a:rPr lang="en-US" altLang="ja-JP" dirty="0"/>
              <a:t>1</a:t>
            </a:r>
            <a:r>
              <a:rPr lang="ja-JP" altLang="en-US" dirty="0"/>
              <a:t>日</a:t>
            </a:r>
            <a:r>
              <a:rPr lang="en-US" altLang="ja-JP" dirty="0"/>
              <a:t>(</a:t>
            </a:r>
            <a:r>
              <a:rPr lang="ja-JP" altLang="en-US" dirty="0"/>
              <a:t>指定日</a:t>
            </a:r>
            <a:r>
              <a:rPr lang="en-US" altLang="ja-JP" dirty="0"/>
              <a:t>)</a:t>
            </a:r>
            <a:r>
              <a:rPr lang="ja-JP" altLang="en-US" dirty="0"/>
              <a:t>前に締結した</a:t>
            </a:r>
            <a:r>
              <a:rPr lang="ja-JP" altLang="en-US" dirty="0" smtClean="0"/>
              <a:t>工事については、平成</a:t>
            </a:r>
            <a:r>
              <a:rPr lang="en-US" altLang="ja-JP" dirty="0"/>
              <a:t>26</a:t>
            </a:r>
            <a:r>
              <a:rPr lang="ja-JP" altLang="en-US" dirty="0"/>
              <a:t>年</a:t>
            </a:r>
            <a:r>
              <a:rPr lang="en-US" altLang="ja-JP" dirty="0"/>
              <a:t>4</a:t>
            </a:r>
            <a:r>
              <a:rPr lang="ja-JP" altLang="en-US" dirty="0"/>
              <a:t>月</a:t>
            </a:r>
            <a:r>
              <a:rPr lang="en-US" altLang="ja-JP" dirty="0"/>
              <a:t>1</a:t>
            </a:r>
            <a:r>
              <a:rPr lang="ja-JP" altLang="en-US" dirty="0"/>
              <a:t>日以降に資産の譲渡が</a:t>
            </a:r>
            <a:r>
              <a:rPr lang="ja-JP" altLang="en-US" dirty="0" smtClean="0"/>
              <a:t>行われていても</a:t>
            </a:r>
            <a:r>
              <a:rPr lang="ja-JP" altLang="en-US" dirty="0"/>
              <a:t>、改正前の税率</a:t>
            </a:r>
            <a:r>
              <a:rPr lang="en-US" altLang="ja-JP" dirty="0"/>
              <a:t>(5%)</a:t>
            </a:r>
            <a:r>
              <a:rPr lang="ja-JP" altLang="en-US" dirty="0"/>
              <a:t>を</a:t>
            </a:r>
            <a:r>
              <a:rPr lang="ja-JP" altLang="en-US" dirty="0" smtClean="0"/>
              <a:t>適用</a:t>
            </a:r>
            <a:endParaRPr lang="en-US" altLang="ja-JP" dirty="0" smtClean="0"/>
          </a:p>
          <a:p>
            <a:pPr lvl="1"/>
            <a:r>
              <a:rPr lang="ja-JP" altLang="en-US" dirty="0"/>
              <a:t>窓口で</a:t>
            </a:r>
            <a:r>
              <a:rPr lang="ja-JP" altLang="en-US" dirty="0" smtClean="0"/>
              <a:t>は自費項目の見直しに伴い、レセコンやレジの税率変更等の作業が発生</a:t>
            </a:r>
            <a:endParaRPr lang="ja-JP" altLang="en-US" dirty="0"/>
          </a:p>
          <a:p>
            <a:endParaRPr lang="ja-JP" altLang="en-US" dirty="0"/>
          </a:p>
          <a:p>
            <a:r>
              <a:rPr lang="ja-JP" altLang="en-US" dirty="0"/>
              <a:t>平成</a:t>
            </a:r>
            <a:r>
              <a:rPr lang="en-US" altLang="ja-JP" dirty="0"/>
              <a:t>27</a:t>
            </a:r>
            <a:r>
              <a:rPr lang="ja-JP" altLang="en-US" dirty="0"/>
              <a:t>年</a:t>
            </a:r>
            <a:r>
              <a:rPr lang="en-US" altLang="ja-JP" dirty="0"/>
              <a:t>10</a:t>
            </a:r>
            <a:r>
              <a:rPr lang="ja-JP" altLang="en-US" dirty="0"/>
              <a:t>月</a:t>
            </a:r>
            <a:r>
              <a:rPr lang="en-US" altLang="ja-JP" dirty="0"/>
              <a:t>1</a:t>
            </a:r>
            <a:r>
              <a:rPr lang="ja-JP" altLang="en-US" dirty="0"/>
              <a:t>日　　消費税率</a:t>
            </a:r>
            <a:r>
              <a:rPr lang="en-US" altLang="ja-JP" dirty="0"/>
              <a:t>10</a:t>
            </a:r>
            <a:r>
              <a:rPr lang="en-US" altLang="ja-JP" dirty="0" smtClean="0"/>
              <a:t>%</a:t>
            </a:r>
            <a:r>
              <a:rPr lang="ja-JP" altLang="en-US" dirty="0" smtClean="0"/>
              <a:t>へ</a:t>
            </a:r>
            <a:endParaRPr lang="en-US" altLang="ja-JP" dirty="0"/>
          </a:p>
          <a:p>
            <a:pPr lvl="1"/>
            <a:r>
              <a:rPr lang="ja-JP" altLang="en-US" dirty="0" smtClean="0"/>
              <a:t>同様</a:t>
            </a:r>
            <a:r>
              <a:rPr lang="ja-JP" altLang="en-US" dirty="0"/>
              <a:t>の猶予期間が設けられると予測</a:t>
            </a:r>
            <a:r>
              <a:rPr lang="ja-JP" altLang="en-US" dirty="0" smtClean="0"/>
              <a:t>される</a:t>
            </a:r>
            <a:endParaRPr lang="en-US" altLang="ja-JP" dirty="0" smtClean="0"/>
          </a:p>
          <a:p>
            <a:pPr lvl="1"/>
            <a:r>
              <a:rPr lang="ja-JP" altLang="en-US" dirty="0"/>
              <a:t>診療</a:t>
            </a:r>
            <a:r>
              <a:rPr lang="ja-JP" altLang="en-US" dirty="0" smtClean="0"/>
              <a:t>報酬が単純に課税対象となると、一部負担金受領の</a:t>
            </a:r>
            <a:r>
              <a:rPr lang="ja-JP" altLang="en-US" dirty="0"/>
              <a:t>際</a:t>
            </a:r>
            <a:r>
              <a:rPr lang="ja-JP" altLang="en-US" dirty="0" smtClean="0"/>
              <a:t>に小銭が必要になる？</a:t>
            </a:r>
            <a:endParaRPr lang="en-US" altLang="ja-JP" dirty="0" smtClean="0"/>
          </a:p>
          <a:p>
            <a:pPr lvl="1"/>
            <a:endParaRPr lang="ja-JP" altLang="en-US" sz="1200" dirty="0"/>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3600" i="0" dirty="0" smtClean="0">
                <a:solidFill>
                  <a:srgbClr val="FFFF00"/>
                </a:solidFill>
              </a:rPr>
              <a:t>消費税引き上げへの対応策</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037043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a:latin typeface="+mj-ea"/>
            </a:endParaRPr>
          </a:p>
          <a:p>
            <a:pPr algn="just">
              <a:lnSpc>
                <a:spcPct val="90000"/>
              </a:lnSpc>
              <a:buSzPct val="80000"/>
            </a:pPr>
            <a:r>
              <a:rPr lang="ja-JP" altLang="en-US" sz="2800" dirty="0" smtClean="0">
                <a:latin typeface="+mj-ea"/>
              </a:rPr>
              <a:t>対象</a:t>
            </a:r>
            <a:r>
              <a:rPr lang="ja-JP" altLang="en-US" sz="2800" dirty="0">
                <a:latin typeface="+mj-ea"/>
              </a:rPr>
              <a:t>患者</a:t>
            </a:r>
          </a:p>
          <a:p>
            <a:pPr lvl="1" algn="just">
              <a:lnSpc>
                <a:spcPct val="90000"/>
              </a:lnSpc>
              <a:buSzPct val="80000"/>
            </a:pPr>
            <a:r>
              <a:rPr lang="ja-JP" altLang="en-US" sz="2400" dirty="0">
                <a:latin typeface="+mj-ea"/>
              </a:rPr>
              <a:t>高血圧症、糖尿病、脂質異常症、認知症の４疾病のうち２つ以上（疑いは除く）を有する</a:t>
            </a:r>
            <a:r>
              <a:rPr lang="ja-JP" altLang="en-US" sz="2400" dirty="0" smtClean="0">
                <a:latin typeface="+mj-ea"/>
              </a:rPr>
              <a:t>患者</a:t>
            </a:r>
            <a:endParaRPr lang="ja-JP" altLang="en-US" sz="2400" dirty="0">
              <a:latin typeface="+mj-ea"/>
            </a:endParaRPr>
          </a:p>
          <a:p>
            <a:pPr lvl="1" algn="just">
              <a:lnSpc>
                <a:spcPct val="90000"/>
              </a:lnSpc>
              <a:buSzPct val="80000"/>
            </a:pPr>
            <a:r>
              <a:rPr lang="ja-JP" altLang="en-US" sz="2400" dirty="0" smtClean="0">
                <a:latin typeface="+mj-ea"/>
              </a:rPr>
              <a:t>当該</a:t>
            </a:r>
            <a:r>
              <a:rPr lang="ja-JP" altLang="en-US" sz="2400" dirty="0">
                <a:latin typeface="+mj-ea"/>
              </a:rPr>
              <a:t>医療機関で診療を行う対象疾病（上記４疾病のうち２つ）と重複しない対象疾病（上記４疾病のうち２つ）について他医療機関で診療を行う場合に限り、当該他</a:t>
            </a:r>
            <a:r>
              <a:rPr lang="ja-JP" altLang="en-US" sz="2400" dirty="0" smtClean="0">
                <a:latin typeface="+mj-ea"/>
              </a:rPr>
              <a:t>医療機関</a:t>
            </a:r>
            <a:r>
              <a:rPr lang="ja-JP" altLang="en-US" sz="2400" dirty="0">
                <a:latin typeface="+mj-ea"/>
              </a:rPr>
              <a:t>でも当該</a:t>
            </a:r>
            <a:r>
              <a:rPr lang="ja-JP" altLang="en-US" sz="2400" dirty="0" smtClean="0">
                <a:latin typeface="+mj-ea"/>
              </a:rPr>
              <a:t>加算が算定可能</a:t>
            </a:r>
            <a:endParaRPr lang="ja-JP" altLang="en-US" sz="2400" dirty="0">
              <a:latin typeface="+mj-ea"/>
            </a:endParaRPr>
          </a:p>
          <a:p>
            <a:pPr algn="just">
              <a:lnSpc>
                <a:spcPct val="90000"/>
              </a:lnSpc>
              <a:buSzPct val="80000"/>
            </a:pPr>
            <a:r>
              <a:rPr lang="ja-JP" altLang="en-US" sz="2800" dirty="0" smtClean="0">
                <a:latin typeface="+mj-ea"/>
              </a:rPr>
              <a:t>対象</a:t>
            </a:r>
            <a:r>
              <a:rPr lang="ja-JP" altLang="en-US" sz="2800" dirty="0">
                <a:latin typeface="+mj-ea"/>
              </a:rPr>
              <a:t>医療</a:t>
            </a:r>
            <a:r>
              <a:rPr lang="ja-JP" altLang="en-US" sz="2800" dirty="0" smtClean="0">
                <a:latin typeface="+mj-ea"/>
              </a:rPr>
              <a:t>機関</a:t>
            </a:r>
            <a:endParaRPr lang="en-US" altLang="ja-JP" sz="2800" dirty="0" smtClean="0">
              <a:latin typeface="+mj-ea"/>
            </a:endParaRPr>
          </a:p>
          <a:p>
            <a:pPr lvl="1" algn="just">
              <a:lnSpc>
                <a:spcPct val="90000"/>
              </a:lnSpc>
              <a:buSzPct val="80000"/>
            </a:pPr>
            <a:r>
              <a:rPr lang="ja-JP" altLang="en-US" sz="2400" dirty="0" smtClean="0">
                <a:latin typeface="+mj-ea"/>
              </a:rPr>
              <a:t>診療所</a:t>
            </a:r>
            <a:endParaRPr lang="ja-JP" altLang="en-US" sz="2400" dirty="0">
              <a:latin typeface="+mj-ea"/>
            </a:endParaRPr>
          </a:p>
          <a:p>
            <a:pPr algn="just">
              <a:lnSpc>
                <a:spcPct val="90000"/>
              </a:lnSpc>
              <a:buSzPct val="80000"/>
            </a:pPr>
            <a:r>
              <a:rPr lang="ja-JP" altLang="en-US" sz="2800" dirty="0" smtClean="0">
                <a:latin typeface="+mj-ea"/>
              </a:rPr>
              <a:t>その他</a:t>
            </a:r>
            <a:endParaRPr lang="en-US" altLang="ja-JP" sz="2800" dirty="0" smtClean="0">
              <a:latin typeface="+mj-ea"/>
            </a:endParaRPr>
          </a:p>
          <a:p>
            <a:pPr lvl="1" algn="just">
              <a:lnSpc>
                <a:spcPct val="90000"/>
              </a:lnSpc>
              <a:buSzPct val="80000"/>
            </a:pPr>
            <a:r>
              <a:rPr lang="ja-JP" altLang="en-US" sz="2400" dirty="0" smtClean="0">
                <a:latin typeface="+mj-ea"/>
              </a:rPr>
              <a:t>担当医</a:t>
            </a:r>
            <a:r>
              <a:rPr lang="ja-JP" altLang="en-US" sz="2400" dirty="0">
                <a:latin typeface="+mj-ea"/>
              </a:rPr>
              <a:t>を</a:t>
            </a:r>
            <a:r>
              <a:rPr lang="ja-JP" altLang="en-US" sz="2400" dirty="0" smtClean="0">
                <a:latin typeface="+mj-ea"/>
              </a:rPr>
              <a:t>決め、関係</a:t>
            </a:r>
            <a:r>
              <a:rPr lang="ja-JP" altLang="en-US" sz="2400" dirty="0">
                <a:latin typeface="+mj-ea"/>
              </a:rPr>
              <a:t>団体主催の研修を修了して</a:t>
            </a:r>
            <a:r>
              <a:rPr lang="ja-JP" altLang="en-US" sz="2400" dirty="0" smtClean="0">
                <a:latin typeface="+mj-ea"/>
              </a:rPr>
              <a:t>いる</a:t>
            </a:r>
            <a:endParaRPr lang="ja-JP" altLang="en-US" sz="2400" dirty="0">
              <a:latin typeface="+mj-ea"/>
            </a:endParaRPr>
          </a:p>
          <a:p>
            <a:pPr lvl="2" algn="just">
              <a:lnSpc>
                <a:spcPct val="90000"/>
              </a:lnSpc>
              <a:buSzPct val="80000"/>
            </a:pPr>
            <a:r>
              <a:rPr lang="ja-JP" altLang="en-US" dirty="0" smtClean="0">
                <a:latin typeface="+mj-ea"/>
              </a:rPr>
              <a:t>当該</a:t>
            </a:r>
            <a:r>
              <a:rPr lang="ja-JP" altLang="en-US" dirty="0">
                <a:latin typeface="+mj-ea"/>
              </a:rPr>
              <a:t>取り扱いについては、平成○年○月○日から</a:t>
            </a:r>
            <a:r>
              <a:rPr lang="ja-JP" altLang="en-US" dirty="0" smtClean="0">
                <a:latin typeface="+mj-ea"/>
              </a:rPr>
              <a:t>施行</a:t>
            </a:r>
            <a:endParaRPr lang="en-US" altLang="ja-JP"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地域包括診療加算　　〇点（１回につき）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7638087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a:latin typeface="+mj-ea"/>
            </a:endParaRPr>
          </a:p>
          <a:p>
            <a:pPr algn="just">
              <a:lnSpc>
                <a:spcPct val="90000"/>
              </a:lnSpc>
              <a:buSzPct val="80000"/>
            </a:pPr>
            <a:r>
              <a:rPr lang="ja-JP" altLang="en-US" sz="2800" dirty="0" smtClean="0">
                <a:latin typeface="+mj-ea"/>
              </a:rPr>
              <a:t>以下</a:t>
            </a:r>
            <a:r>
              <a:rPr lang="ja-JP" altLang="en-US" sz="2800" dirty="0">
                <a:latin typeface="+mj-ea"/>
              </a:rPr>
              <a:t>の指導、服薬管理を行って</a:t>
            </a:r>
            <a:r>
              <a:rPr lang="ja-JP" altLang="en-US" sz="2800" dirty="0" smtClean="0">
                <a:latin typeface="+mj-ea"/>
              </a:rPr>
              <a:t>いる</a:t>
            </a:r>
            <a:endParaRPr lang="ja-JP" altLang="en-US" sz="2800" dirty="0">
              <a:latin typeface="+mj-ea"/>
            </a:endParaRPr>
          </a:p>
          <a:p>
            <a:pPr lvl="1" algn="just">
              <a:lnSpc>
                <a:spcPct val="90000"/>
              </a:lnSpc>
              <a:buSzPct val="80000"/>
            </a:pPr>
            <a:r>
              <a:rPr lang="ja-JP" altLang="en-US" sz="2400" dirty="0" smtClean="0">
                <a:latin typeface="+mj-ea"/>
              </a:rPr>
              <a:t>患者</a:t>
            </a:r>
            <a:r>
              <a:rPr lang="ja-JP" altLang="en-US" sz="2400" dirty="0">
                <a:latin typeface="+mj-ea"/>
              </a:rPr>
              <a:t>の同意を得て、計画的な医学管理の下に療養上必要な指導及び診療を</a:t>
            </a:r>
            <a:r>
              <a:rPr lang="ja-JP" altLang="en-US" sz="2400" dirty="0" smtClean="0">
                <a:latin typeface="+mj-ea"/>
              </a:rPr>
              <a:t>行う</a:t>
            </a:r>
            <a:endParaRPr lang="ja-JP" altLang="en-US" sz="2400" dirty="0">
              <a:latin typeface="+mj-ea"/>
            </a:endParaRPr>
          </a:p>
          <a:p>
            <a:pPr lvl="1" algn="just">
              <a:lnSpc>
                <a:spcPct val="90000"/>
              </a:lnSpc>
              <a:buSzPct val="80000"/>
            </a:pPr>
            <a:r>
              <a:rPr lang="ja-JP" altLang="en-US" sz="2400" dirty="0" smtClean="0">
                <a:latin typeface="+mj-ea"/>
              </a:rPr>
              <a:t>他</a:t>
            </a:r>
            <a:r>
              <a:rPr lang="ja-JP" altLang="en-US" sz="2400" dirty="0">
                <a:latin typeface="+mj-ea"/>
              </a:rPr>
              <a:t>の医療機関と連携の上、患者がかかっている医療機関をすべて把握するとともに、処方されている医薬品をすべて管理し、カルテに記載</a:t>
            </a:r>
            <a:r>
              <a:rPr lang="ja-JP" altLang="en-US" sz="2400" dirty="0" smtClean="0">
                <a:latin typeface="+mj-ea"/>
              </a:rPr>
              <a:t>する</a:t>
            </a:r>
            <a:endParaRPr lang="ja-JP" altLang="en-US" sz="2400" dirty="0">
              <a:latin typeface="+mj-ea"/>
            </a:endParaRPr>
          </a:p>
          <a:p>
            <a:pPr lvl="1" algn="just">
              <a:lnSpc>
                <a:spcPct val="90000"/>
              </a:lnSpc>
              <a:buSzPct val="80000"/>
            </a:pPr>
            <a:r>
              <a:rPr lang="ja-JP" altLang="en-US" sz="2400" dirty="0" smtClean="0">
                <a:latin typeface="+mj-ea"/>
              </a:rPr>
              <a:t>当該</a:t>
            </a:r>
            <a:r>
              <a:rPr lang="ja-JP" altLang="en-US" sz="2400" dirty="0">
                <a:latin typeface="+mj-ea"/>
              </a:rPr>
              <a:t>患者について原則として院内処方を行うこと</a:t>
            </a:r>
            <a:r>
              <a:rPr lang="ja-JP" altLang="en-US" sz="2400" dirty="0" smtClean="0">
                <a:latin typeface="+mj-ea"/>
              </a:rPr>
              <a:t>。以下の</a:t>
            </a:r>
            <a:r>
              <a:rPr lang="ja-JP" altLang="en-US" sz="2400" dirty="0">
                <a:latin typeface="+mj-ea"/>
              </a:rPr>
              <a:t>場合に限り院外</a:t>
            </a:r>
            <a:r>
              <a:rPr lang="ja-JP" altLang="en-US" sz="2400" dirty="0" smtClean="0">
                <a:latin typeface="+mj-ea"/>
              </a:rPr>
              <a:t>処方が可能</a:t>
            </a:r>
            <a:endParaRPr lang="ja-JP" altLang="en-US" sz="2400" dirty="0">
              <a:latin typeface="+mj-ea"/>
            </a:endParaRPr>
          </a:p>
          <a:p>
            <a:pPr lvl="2" algn="just">
              <a:lnSpc>
                <a:spcPct val="90000"/>
              </a:lnSpc>
              <a:buSzPct val="80000"/>
            </a:pPr>
            <a:r>
              <a:rPr lang="en-US" altLang="ja-JP" sz="2000" dirty="0" smtClean="0">
                <a:latin typeface="+mj-ea"/>
              </a:rPr>
              <a:t>24</a:t>
            </a:r>
            <a:r>
              <a:rPr lang="ja-JP" altLang="en-US" sz="2000" dirty="0">
                <a:latin typeface="+mj-ea"/>
              </a:rPr>
              <a:t>時間対応をしている薬局と連携していること。</a:t>
            </a:r>
          </a:p>
          <a:p>
            <a:pPr lvl="2" algn="just">
              <a:lnSpc>
                <a:spcPct val="90000"/>
              </a:lnSpc>
              <a:buSzPct val="80000"/>
            </a:pPr>
            <a:r>
              <a:rPr lang="ja-JP" altLang="en-US" sz="2000" dirty="0" smtClean="0">
                <a:latin typeface="+mj-ea"/>
              </a:rPr>
              <a:t>患者</a:t>
            </a:r>
            <a:r>
              <a:rPr lang="ja-JP" altLang="en-US" sz="2000" dirty="0">
                <a:latin typeface="+mj-ea"/>
              </a:rPr>
              <a:t>の同意がある場合に限り、その他の薬局での</a:t>
            </a:r>
            <a:r>
              <a:rPr lang="ja-JP" altLang="en-US" sz="2000" dirty="0" smtClean="0">
                <a:latin typeface="+mj-ea"/>
              </a:rPr>
              <a:t>処方が可能だが、夜間</a:t>
            </a:r>
            <a:r>
              <a:rPr lang="ja-JP" altLang="en-US" sz="2000" dirty="0">
                <a:latin typeface="+mj-ea"/>
              </a:rPr>
              <a:t>・休日等の時間外に対応できる薬局のリストを患者に説明し、文書で</a:t>
            </a:r>
            <a:r>
              <a:rPr lang="ja-JP" altLang="en-US" sz="2000" dirty="0" smtClean="0">
                <a:latin typeface="+mj-ea"/>
              </a:rPr>
              <a:t>渡す</a:t>
            </a:r>
            <a:endParaRPr lang="ja-JP" altLang="en-US" sz="2000" dirty="0">
              <a:latin typeface="+mj-ea"/>
            </a:endParaRPr>
          </a:p>
          <a:p>
            <a:pPr lvl="2" algn="just">
              <a:lnSpc>
                <a:spcPct val="90000"/>
              </a:lnSpc>
              <a:buSzPct val="80000"/>
            </a:pPr>
            <a:r>
              <a:rPr lang="ja-JP" altLang="en-US" sz="2000" dirty="0" smtClean="0">
                <a:latin typeface="+mj-ea"/>
              </a:rPr>
              <a:t>当該</a:t>
            </a:r>
            <a:r>
              <a:rPr lang="ja-JP" altLang="en-US" sz="2000" dirty="0">
                <a:latin typeface="+mj-ea"/>
              </a:rPr>
              <a:t>薬局に患者がかかっている医療機関のリストを</a:t>
            </a:r>
            <a:r>
              <a:rPr lang="ja-JP" altLang="en-US" sz="2000" dirty="0" smtClean="0">
                <a:latin typeface="+mj-ea"/>
              </a:rPr>
              <a:t>渡す</a:t>
            </a:r>
            <a:endParaRPr lang="ja-JP" altLang="en-US" sz="2000" dirty="0">
              <a:latin typeface="+mj-ea"/>
            </a:endParaRPr>
          </a:p>
          <a:p>
            <a:pPr lvl="2" algn="just">
              <a:lnSpc>
                <a:spcPct val="90000"/>
              </a:lnSpc>
              <a:buSzPct val="80000"/>
            </a:pPr>
            <a:r>
              <a:rPr lang="ja-JP" altLang="en-US" sz="2000" dirty="0" smtClean="0">
                <a:latin typeface="+mj-ea"/>
              </a:rPr>
              <a:t>患者</a:t>
            </a:r>
            <a:r>
              <a:rPr lang="ja-JP" altLang="en-US" sz="2000" dirty="0">
                <a:latin typeface="+mj-ea"/>
              </a:rPr>
              <a:t>は受診時に薬局発行のお薬手帳、又は、当該医療機関発行のお薬手帳を持参すること。その際、医師はお薬手帳のコピーをカルテに貼付し、レセプトに添付</a:t>
            </a:r>
            <a:r>
              <a:rPr lang="ja-JP" altLang="en-US" sz="2000" dirty="0" smtClean="0">
                <a:latin typeface="+mj-ea"/>
              </a:rPr>
              <a:t>する</a:t>
            </a:r>
            <a:endParaRPr lang="ja-JP" altLang="en-US" sz="20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地域包括診療加算　　〇点（１回につき）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2242683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a:latin typeface="+mj-ea"/>
            </a:endParaRPr>
          </a:p>
          <a:p>
            <a:pPr algn="just">
              <a:lnSpc>
                <a:spcPct val="90000"/>
              </a:lnSpc>
              <a:buSzPct val="80000"/>
            </a:pPr>
            <a:r>
              <a:rPr lang="ja-JP" altLang="en-US" sz="2800" dirty="0" smtClean="0">
                <a:latin typeface="+mj-ea"/>
              </a:rPr>
              <a:t>以下</a:t>
            </a:r>
            <a:r>
              <a:rPr lang="ja-JP" altLang="en-US" sz="2800" dirty="0">
                <a:latin typeface="+mj-ea"/>
              </a:rPr>
              <a:t>の指導、服薬管理を行って</a:t>
            </a:r>
            <a:r>
              <a:rPr lang="ja-JP" altLang="en-US" sz="2800" dirty="0" smtClean="0">
                <a:latin typeface="+mj-ea"/>
              </a:rPr>
              <a:t>いる</a:t>
            </a:r>
            <a:endParaRPr lang="ja-JP" altLang="en-US" sz="2800" dirty="0">
              <a:latin typeface="+mj-ea"/>
            </a:endParaRPr>
          </a:p>
          <a:p>
            <a:pPr lvl="1" algn="just">
              <a:lnSpc>
                <a:spcPct val="90000"/>
              </a:lnSpc>
              <a:buSzPct val="80000"/>
            </a:pPr>
            <a:r>
              <a:rPr lang="ja-JP" altLang="en-US" sz="2400" dirty="0" smtClean="0">
                <a:latin typeface="+mj-ea"/>
              </a:rPr>
              <a:t>当該</a:t>
            </a:r>
            <a:r>
              <a:rPr lang="ja-JP" altLang="en-US" sz="2400" dirty="0">
                <a:latin typeface="+mj-ea"/>
              </a:rPr>
              <a:t>点数を算定している場合は、７剤投与の減算規定の対象外とする。</a:t>
            </a:r>
          </a:p>
          <a:p>
            <a:pPr algn="just">
              <a:lnSpc>
                <a:spcPct val="90000"/>
              </a:lnSpc>
              <a:buSzPct val="80000"/>
            </a:pPr>
            <a:r>
              <a:rPr lang="ja-JP" altLang="en-US" sz="2800" dirty="0" smtClean="0">
                <a:latin typeface="+mj-ea"/>
              </a:rPr>
              <a:t>以下</a:t>
            </a:r>
            <a:r>
              <a:rPr lang="ja-JP" altLang="en-US" sz="2800" dirty="0">
                <a:latin typeface="+mj-ea"/>
              </a:rPr>
              <a:t>の健康管理等を行っていること。</a:t>
            </a:r>
          </a:p>
          <a:p>
            <a:pPr lvl="1" algn="just">
              <a:lnSpc>
                <a:spcPct val="90000"/>
              </a:lnSpc>
              <a:buSzPct val="80000"/>
            </a:pPr>
            <a:r>
              <a:rPr lang="ja-JP" altLang="en-US" sz="2400" dirty="0" smtClean="0">
                <a:latin typeface="+mj-ea"/>
              </a:rPr>
              <a:t>健康</a:t>
            </a:r>
            <a:r>
              <a:rPr lang="ja-JP" altLang="en-US" sz="2400" dirty="0">
                <a:latin typeface="+mj-ea"/>
              </a:rPr>
              <a:t>診断・検診の受診勧奨を行いその結果等をカルテに記載するとともに、患者に渡し、評価結果をもとに患者の健康状態を管理</a:t>
            </a:r>
            <a:r>
              <a:rPr lang="ja-JP" altLang="en-US" sz="2400" dirty="0" smtClean="0">
                <a:latin typeface="+mj-ea"/>
              </a:rPr>
              <a:t>する</a:t>
            </a:r>
            <a:endParaRPr lang="ja-JP" altLang="en-US" sz="2400" dirty="0">
              <a:latin typeface="+mj-ea"/>
            </a:endParaRPr>
          </a:p>
          <a:p>
            <a:pPr lvl="1" algn="just">
              <a:lnSpc>
                <a:spcPct val="90000"/>
              </a:lnSpc>
              <a:buSzPct val="80000"/>
            </a:pPr>
            <a:r>
              <a:rPr lang="ja-JP" altLang="en-US" sz="2400" dirty="0" smtClean="0">
                <a:latin typeface="+mj-ea"/>
              </a:rPr>
              <a:t>健康</a:t>
            </a:r>
            <a:r>
              <a:rPr lang="ja-JP" altLang="en-US" sz="2400" dirty="0">
                <a:latin typeface="+mj-ea"/>
              </a:rPr>
              <a:t>相談を行っている旨を院内掲示</a:t>
            </a:r>
            <a:r>
              <a:rPr lang="ja-JP" altLang="en-US" sz="2400" dirty="0" smtClean="0">
                <a:latin typeface="+mj-ea"/>
              </a:rPr>
              <a:t>する</a:t>
            </a:r>
            <a:endParaRPr lang="ja-JP" altLang="en-US" sz="2400" dirty="0">
              <a:latin typeface="+mj-ea"/>
            </a:endParaRPr>
          </a:p>
          <a:p>
            <a:pPr lvl="1" algn="just">
              <a:lnSpc>
                <a:spcPct val="90000"/>
              </a:lnSpc>
              <a:buSzPct val="80000"/>
            </a:pPr>
            <a:r>
              <a:rPr lang="ja-JP" altLang="en-US" sz="2400" dirty="0" smtClean="0">
                <a:latin typeface="+mj-ea"/>
              </a:rPr>
              <a:t>敷地内</a:t>
            </a:r>
            <a:r>
              <a:rPr lang="ja-JP" altLang="en-US" sz="2400" dirty="0">
                <a:latin typeface="+mj-ea"/>
              </a:rPr>
              <a:t>禁煙で</a:t>
            </a:r>
            <a:r>
              <a:rPr lang="ja-JP" altLang="en-US" sz="2400" dirty="0" smtClean="0">
                <a:latin typeface="+mj-ea"/>
              </a:rPr>
              <a:t>ある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地域包括診療加算　　〇点（１回につき）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3688287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a:latin typeface="+mj-ea"/>
            </a:endParaRPr>
          </a:p>
          <a:p>
            <a:pPr algn="just">
              <a:lnSpc>
                <a:spcPct val="90000"/>
              </a:lnSpc>
              <a:buSzPct val="80000"/>
            </a:pPr>
            <a:r>
              <a:rPr lang="ja-JP" altLang="en-US" sz="2800" dirty="0" smtClean="0">
                <a:latin typeface="+mj-ea"/>
              </a:rPr>
              <a:t>介護</a:t>
            </a:r>
            <a:r>
              <a:rPr lang="ja-JP" altLang="en-US" sz="2800" dirty="0">
                <a:latin typeface="+mj-ea"/>
              </a:rPr>
              <a:t>保険に係る相談を行っている旨を院内掲示し、要介護認定に係る主治医意見書を作成しているとともに、下記の</a:t>
            </a:r>
            <a:r>
              <a:rPr lang="ja-JP" altLang="en-US" sz="2800" b="1" u="sng" dirty="0">
                <a:latin typeface="+mj-ea"/>
              </a:rPr>
              <a:t>いずれか一つ</a:t>
            </a:r>
            <a:r>
              <a:rPr lang="ja-JP" altLang="en-US" sz="2800" dirty="0">
                <a:latin typeface="+mj-ea"/>
              </a:rPr>
              <a:t>を</a:t>
            </a:r>
            <a:r>
              <a:rPr lang="ja-JP" altLang="en-US" sz="2800" dirty="0" smtClean="0">
                <a:latin typeface="+mj-ea"/>
              </a:rPr>
              <a:t>満たす</a:t>
            </a:r>
            <a:endParaRPr lang="ja-JP" altLang="en-US" sz="2800" dirty="0">
              <a:latin typeface="+mj-ea"/>
            </a:endParaRPr>
          </a:p>
          <a:p>
            <a:pPr lvl="1" algn="just">
              <a:lnSpc>
                <a:spcPct val="90000"/>
              </a:lnSpc>
              <a:buSzPct val="80000"/>
            </a:pPr>
            <a:r>
              <a:rPr lang="ja-JP" altLang="en-US" sz="2400" dirty="0" smtClean="0">
                <a:latin typeface="+mj-ea"/>
              </a:rPr>
              <a:t>居宅</a:t>
            </a:r>
            <a:r>
              <a:rPr lang="ja-JP" altLang="en-US" sz="2400" dirty="0">
                <a:latin typeface="+mj-ea"/>
              </a:rPr>
              <a:t>療養管理指導又は短期入所療養介護等を</a:t>
            </a:r>
            <a:r>
              <a:rPr lang="ja-JP" altLang="en-US" sz="2400" dirty="0" smtClean="0">
                <a:latin typeface="+mj-ea"/>
              </a:rPr>
              <a:t>提供</a:t>
            </a:r>
            <a:endParaRPr lang="ja-JP" altLang="en-US" sz="2400" dirty="0">
              <a:latin typeface="+mj-ea"/>
            </a:endParaRPr>
          </a:p>
          <a:p>
            <a:pPr lvl="1" algn="just">
              <a:lnSpc>
                <a:spcPct val="90000"/>
              </a:lnSpc>
              <a:buSzPct val="80000"/>
            </a:pPr>
            <a:r>
              <a:rPr lang="ja-JP" altLang="en-US" sz="2400" dirty="0" smtClean="0">
                <a:latin typeface="+mj-ea"/>
              </a:rPr>
              <a:t>地域</a:t>
            </a:r>
            <a:r>
              <a:rPr lang="ja-JP" altLang="en-US" sz="2400" dirty="0">
                <a:latin typeface="+mj-ea"/>
              </a:rPr>
              <a:t>ケア会議に年１回以上出席して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ケアマネージャー</a:t>
            </a:r>
            <a:r>
              <a:rPr lang="ja-JP" altLang="en-US" sz="2400" dirty="0">
                <a:latin typeface="+mj-ea"/>
              </a:rPr>
              <a:t>を常勤配置し、居宅介護支援事業所の指定を受けて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介護</a:t>
            </a:r>
            <a:r>
              <a:rPr lang="ja-JP" altLang="en-US" sz="2400" dirty="0">
                <a:latin typeface="+mj-ea"/>
              </a:rPr>
              <a:t>保険の生活期リハを提供していること（要介護被保険者等に対する維持期の運動器、脳血管疾患等リハビリテーション料は算定できない）</a:t>
            </a:r>
          </a:p>
          <a:p>
            <a:pPr lvl="1" algn="just">
              <a:lnSpc>
                <a:spcPct val="90000"/>
              </a:lnSpc>
              <a:buSzPct val="80000"/>
            </a:pPr>
            <a:r>
              <a:rPr lang="ja-JP" altLang="en-US" sz="2400" dirty="0" smtClean="0">
                <a:latin typeface="+mj-ea"/>
              </a:rPr>
              <a:t>同一</a:t>
            </a:r>
            <a:r>
              <a:rPr lang="ja-JP" altLang="en-US" sz="2400" dirty="0">
                <a:latin typeface="+mj-ea"/>
              </a:rPr>
              <a:t>敷地内に介護サービス事業所を併設して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介護</a:t>
            </a:r>
            <a:r>
              <a:rPr lang="ja-JP" altLang="en-US" sz="2400" dirty="0">
                <a:latin typeface="+mj-ea"/>
              </a:rPr>
              <a:t>認定審査会に参加した経験が</a:t>
            </a:r>
            <a:r>
              <a:rPr lang="ja-JP" altLang="en-US" sz="2400" dirty="0" smtClean="0">
                <a:latin typeface="+mj-ea"/>
              </a:rPr>
              <a:t>ある</a:t>
            </a:r>
            <a:endParaRPr lang="ja-JP" altLang="en-US" sz="2400" dirty="0">
              <a:latin typeface="+mj-ea"/>
            </a:endParaRPr>
          </a:p>
          <a:p>
            <a:pPr lvl="1" algn="just">
              <a:lnSpc>
                <a:spcPct val="90000"/>
              </a:lnSpc>
              <a:buSzPct val="80000"/>
            </a:pPr>
            <a:r>
              <a:rPr lang="ja-JP" altLang="en-US" sz="2400" dirty="0" smtClean="0">
                <a:latin typeface="+mj-ea"/>
              </a:rPr>
              <a:t>所定</a:t>
            </a:r>
            <a:r>
              <a:rPr lang="ja-JP" altLang="en-US" sz="2400" dirty="0">
                <a:latin typeface="+mj-ea"/>
              </a:rPr>
              <a:t>の研修を受講して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医師</a:t>
            </a:r>
            <a:r>
              <a:rPr lang="ja-JP" altLang="en-US" sz="2400" dirty="0">
                <a:latin typeface="+mj-ea"/>
              </a:rPr>
              <a:t>がケアマネージャーの資格を有して</a:t>
            </a:r>
            <a:r>
              <a:rPr lang="ja-JP" altLang="en-US" sz="2400" dirty="0" smtClean="0">
                <a:latin typeface="+mj-ea"/>
              </a:rPr>
              <a:t>いる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地域包括診療加算　　〇点（１回につき）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9452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a:latin typeface="+mj-ea"/>
            </a:endParaRPr>
          </a:p>
          <a:p>
            <a:pPr algn="just">
              <a:lnSpc>
                <a:spcPct val="90000"/>
              </a:lnSpc>
              <a:buSzPct val="80000"/>
            </a:pPr>
            <a:r>
              <a:rPr lang="ja-JP" altLang="en-US" sz="2800" dirty="0" smtClean="0">
                <a:latin typeface="+mj-ea"/>
              </a:rPr>
              <a:t>在宅</a:t>
            </a:r>
            <a:r>
              <a:rPr lang="ja-JP" altLang="en-US" sz="2800" dirty="0">
                <a:latin typeface="+mj-ea"/>
              </a:rPr>
              <a:t>医療の提供および</a:t>
            </a:r>
            <a:r>
              <a:rPr lang="en-US" altLang="ja-JP" sz="2800" dirty="0">
                <a:latin typeface="+mj-ea"/>
              </a:rPr>
              <a:t>24</a:t>
            </a:r>
            <a:r>
              <a:rPr lang="ja-JP" altLang="en-US" sz="2800" dirty="0">
                <a:latin typeface="+mj-ea"/>
              </a:rPr>
              <a:t>時間の対応について、在宅医療を行うことを院内掲示し、夜間の連絡先も含めて当該患者に対して説明と同意を求めるとともに、下記のうちいずれか一つを</a:t>
            </a:r>
            <a:r>
              <a:rPr lang="ja-JP" altLang="en-US" sz="2800" dirty="0" smtClean="0">
                <a:latin typeface="+mj-ea"/>
              </a:rPr>
              <a:t>満たす</a:t>
            </a:r>
            <a:endParaRPr lang="ja-JP" altLang="en-US" sz="2800" dirty="0">
              <a:latin typeface="+mj-ea"/>
            </a:endParaRPr>
          </a:p>
          <a:p>
            <a:pPr lvl="1" algn="just">
              <a:lnSpc>
                <a:spcPct val="90000"/>
              </a:lnSpc>
              <a:buSzPct val="80000"/>
            </a:pPr>
            <a:r>
              <a:rPr lang="ja-JP" altLang="en-US" sz="2400" dirty="0" smtClean="0">
                <a:latin typeface="+mj-ea"/>
              </a:rPr>
              <a:t>時間外</a:t>
            </a:r>
            <a:r>
              <a:rPr lang="ja-JP" altLang="en-US" sz="2400" dirty="0">
                <a:latin typeface="+mj-ea"/>
              </a:rPr>
              <a:t>対応加算１又は２を算定して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常勤</a:t>
            </a:r>
            <a:r>
              <a:rPr lang="ja-JP" altLang="en-US" sz="2400" dirty="0">
                <a:latin typeface="+mj-ea"/>
              </a:rPr>
              <a:t>医師が３人以上在籍して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療養支援診療所で</a:t>
            </a:r>
            <a:r>
              <a:rPr lang="ja-JP" altLang="en-US" sz="2400" dirty="0" smtClean="0">
                <a:latin typeface="+mj-ea"/>
              </a:rPr>
              <a:t>ある</a:t>
            </a:r>
            <a:endParaRPr lang="ja-JP" altLang="en-US" sz="2400" dirty="0">
              <a:latin typeface="+mj-ea"/>
            </a:endParaRPr>
          </a:p>
          <a:p>
            <a:pPr algn="just">
              <a:lnSpc>
                <a:spcPct val="90000"/>
              </a:lnSpc>
              <a:buSzPct val="80000"/>
            </a:pPr>
            <a:r>
              <a:rPr lang="ja-JP" altLang="en-US" sz="2800" dirty="0" smtClean="0">
                <a:latin typeface="+mj-ea"/>
              </a:rPr>
              <a:t>地域</a:t>
            </a:r>
            <a:r>
              <a:rPr lang="ja-JP" altLang="en-US" sz="2800" dirty="0">
                <a:latin typeface="+mj-ea"/>
              </a:rPr>
              <a:t>包括診療料と地域包括診療加算</a:t>
            </a:r>
            <a:r>
              <a:rPr lang="ja-JP" altLang="en-US" sz="2800" dirty="0" smtClean="0">
                <a:latin typeface="+mj-ea"/>
              </a:rPr>
              <a:t>はいずれか一方</a:t>
            </a:r>
            <a:r>
              <a:rPr lang="ja-JP" altLang="en-US" sz="2800" dirty="0">
                <a:latin typeface="+mj-ea"/>
              </a:rPr>
              <a:t>のみ</a:t>
            </a:r>
            <a:r>
              <a:rPr lang="ja-JP" altLang="en-US" sz="2800" dirty="0" smtClean="0">
                <a:latin typeface="+mj-ea"/>
              </a:rPr>
              <a:t>届出可能</a:t>
            </a:r>
            <a:endParaRPr lang="ja-JP" altLang="en-US" sz="2800" dirty="0">
              <a:latin typeface="+mj-ea"/>
            </a:endParaRPr>
          </a:p>
          <a:p>
            <a:pPr algn="just">
              <a:lnSpc>
                <a:spcPct val="90000"/>
              </a:lnSpc>
              <a:buSzPct val="80000"/>
            </a:pPr>
            <a:r>
              <a:rPr lang="ja-JP" altLang="en-US" sz="2800" dirty="0" smtClean="0">
                <a:latin typeface="+mj-ea"/>
              </a:rPr>
              <a:t>初診時は算定</a:t>
            </a:r>
            <a:r>
              <a:rPr lang="ja-JP" altLang="en-US" sz="2800" dirty="0">
                <a:latin typeface="+mj-ea"/>
              </a:rPr>
              <a:t>不可</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地域包括診療加算　　〇点（１回につき）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401667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在宅医療</a:t>
            </a:r>
            <a:r>
              <a:rPr lang="ja-JP" altLang="en-US" sz="4000" dirty="0" smtClean="0"/>
              <a:t>について</a:t>
            </a:r>
            <a:endParaRPr lang="en-US" altLang="ja-JP" sz="4000" dirty="0" smtClean="0"/>
          </a:p>
        </p:txBody>
      </p:sp>
    </p:spTree>
    <p:extLst>
      <p:ext uri="{BB962C8B-B14F-4D97-AF65-F5344CB8AC3E}">
        <p14:creationId xmlns:p14="http://schemas.microsoft.com/office/powerpoint/2010/main" val="10893114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実績</a:t>
            </a:r>
            <a:r>
              <a:rPr lang="ja-JP" altLang="en-US" sz="2800" dirty="0">
                <a:latin typeface="+mj-ea"/>
              </a:rPr>
              <a:t>要件</a:t>
            </a:r>
            <a:r>
              <a:rPr lang="ja-JP" altLang="en-US" sz="2800" dirty="0" smtClean="0">
                <a:latin typeface="+mj-ea"/>
              </a:rPr>
              <a:t>を引き上げ</a:t>
            </a:r>
            <a:endParaRPr lang="en-US" altLang="ja-JP" sz="2800" dirty="0" smtClean="0">
              <a:latin typeface="+mj-ea"/>
            </a:endParaRPr>
          </a:p>
          <a:p>
            <a:pPr lvl="1" algn="just">
              <a:lnSpc>
                <a:spcPct val="90000"/>
              </a:lnSpc>
              <a:buSzPct val="80000"/>
            </a:pPr>
            <a:r>
              <a:rPr lang="ja-JP" altLang="en-US" sz="2400" dirty="0" smtClean="0">
                <a:latin typeface="+mj-ea"/>
              </a:rPr>
              <a:t>緊急往診及び看取りの</a:t>
            </a:r>
            <a:r>
              <a:rPr lang="ja-JP" altLang="en-US" sz="2400" dirty="0">
                <a:latin typeface="+mj-ea"/>
              </a:rPr>
              <a:t>件数</a:t>
            </a:r>
            <a:endParaRPr lang="en-US" altLang="ja-JP" sz="2400" dirty="0" smtClean="0">
              <a:latin typeface="+mj-ea"/>
            </a:endParaRPr>
          </a:p>
          <a:p>
            <a:pPr lvl="2" algn="just">
              <a:lnSpc>
                <a:spcPct val="90000"/>
              </a:lnSpc>
              <a:buSzPct val="80000"/>
            </a:pPr>
            <a:r>
              <a:rPr lang="ja-JP" altLang="en-US" dirty="0" smtClean="0">
                <a:latin typeface="+mj-ea"/>
              </a:rPr>
              <a:t>経過措置あり</a:t>
            </a:r>
          </a:p>
          <a:p>
            <a:pPr lvl="1" algn="just">
              <a:lnSpc>
                <a:spcPct val="90000"/>
              </a:lnSpc>
              <a:buSzPct val="80000"/>
            </a:pPr>
            <a:r>
              <a:rPr lang="ja-JP" altLang="en-US" sz="2400" dirty="0" smtClean="0">
                <a:latin typeface="+mj-ea"/>
              </a:rPr>
              <a:t>複数</a:t>
            </a:r>
            <a:r>
              <a:rPr lang="ja-JP" altLang="en-US" sz="2400" dirty="0">
                <a:latin typeface="+mj-ea"/>
              </a:rPr>
              <a:t>の医療機関が連携して機能強化型在支診及び在支病の基準を満たしている場合について、連携している各医療機関それぞれについても一定の</a:t>
            </a:r>
            <a:r>
              <a:rPr lang="ja-JP" altLang="en-US" sz="2400" dirty="0" smtClean="0">
                <a:latin typeface="+mj-ea"/>
              </a:rPr>
              <a:t>実績が必要</a:t>
            </a:r>
            <a:endParaRPr lang="ja-JP" altLang="en-US" sz="2400" dirty="0">
              <a:latin typeface="+mj-ea"/>
            </a:endParaRPr>
          </a:p>
          <a:p>
            <a:pPr lvl="2" algn="just">
              <a:lnSpc>
                <a:spcPct val="90000"/>
              </a:lnSpc>
              <a:buSzPct val="80000"/>
            </a:pPr>
            <a:r>
              <a:rPr lang="ja-JP" altLang="en-US" dirty="0" smtClean="0">
                <a:latin typeface="+mj-ea"/>
              </a:rPr>
              <a:t>「複数</a:t>
            </a:r>
            <a:r>
              <a:rPr lang="ja-JP" altLang="en-US" dirty="0">
                <a:latin typeface="+mj-ea"/>
              </a:rPr>
              <a:t>の医療機関が連携して①の要件を満たしても差し支えない</a:t>
            </a:r>
            <a:r>
              <a:rPr lang="ja-JP" altLang="en-US" b="1" u="sng" dirty="0">
                <a:latin typeface="+mj-ea"/>
              </a:rPr>
              <a:t>が、それぞれの医療機関が以下の要件を満たしていること</a:t>
            </a:r>
            <a:r>
              <a:rPr lang="ja-JP" altLang="en-US" dirty="0" smtClean="0">
                <a:latin typeface="+mj-ea"/>
              </a:rPr>
              <a:t>。」</a:t>
            </a:r>
            <a:endParaRPr lang="ja-JP" altLang="en-US"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在宅療養支援診療所・在宅療養支援病院</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6011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在宅医療担当医が３名</a:t>
            </a:r>
            <a:r>
              <a:rPr lang="ja-JP" altLang="en-US" sz="2800" dirty="0">
                <a:latin typeface="+mj-ea"/>
              </a:rPr>
              <a:t>以上確保されていないが、十分な緊急往診及び看取りの実績を有する在支診又は在支病に対する</a:t>
            </a:r>
            <a:r>
              <a:rPr lang="ja-JP" altLang="en-US" sz="2800" dirty="0" smtClean="0">
                <a:latin typeface="+mj-ea"/>
              </a:rPr>
              <a:t>評価の新設</a:t>
            </a:r>
            <a:endParaRPr lang="ja-JP" altLang="en-US" sz="28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療養実績加算（緊急、夜間又は深夜の往診） </a:t>
            </a:r>
            <a:r>
              <a:rPr lang="ja-JP" altLang="en-US" sz="2400" dirty="0" smtClean="0">
                <a:latin typeface="+mj-ea"/>
              </a:rPr>
              <a:t>　　○点</a:t>
            </a:r>
            <a:endParaRPr lang="ja-JP" altLang="en-US" sz="24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療養実績加算（ターミナルケア加算） </a:t>
            </a:r>
            <a:r>
              <a:rPr lang="ja-JP" altLang="en-US" sz="2400" dirty="0" smtClean="0">
                <a:latin typeface="+mj-ea"/>
              </a:rPr>
              <a:t>　　　　　　　○点</a:t>
            </a:r>
            <a:endParaRPr lang="ja-JP" altLang="en-US" sz="24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療養実績加算（在宅時医学総合管理料） </a:t>
            </a:r>
            <a:r>
              <a:rPr lang="ja-JP" altLang="en-US" sz="2400" dirty="0" smtClean="0">
                <a:latin typeface="+mj-ea"/>
              </a:rPr>
              <a:t>　　　　○点</a:t>
            </a:r>
            <a:endParaRPr lang="ja-JP" altLang="en-US" sz="24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療養実績加算（特定施設入居時等医学総合管理料） ○点</a:t>
            </a:r>
          </a:p>
          <a:p>
            <a:pPr lvl="1" algn="just">
              <a:lnSpc>
                <a:spcPct val="90000"/>
              </a:lnSpc>
              <a:buSzPct val="80000"/>
            </a:pPr>
            <a:r>
              <a:rPr lang="ja-JP" altLang="en-US" sz="2400" dirty="0" smtClean="0">
                <a:latin typeface="+mj-ea"/>
              </a:rPr>
              <a:t>在宅</a:t>
            </a:r>
            <a:r>
              <a:rPr lang="ja-JP" altLang="en-US" sz="2400" dirty="0">
                <a:latin typeface="+mj-ea"/>
              </a:rPr>
              <a:t>療養実績加算（在宅がん医療総合診療料） ○点</a:t>
            </a:r>
          </a:p>
          <a:p>
            <a:pPr algn="just">
              <a:lnSpc>
                <a:spcPct val="90000"/>
              </a:lnSpc>
              <a:buSzPct val="80000"/>
            </a:pPr>
            <a:r>
              <a:rPr lang="ja-JP" altLang="en-US" sz="2800" dirty="0" smtClean="0">
                <a:latin typeface="+mj-ea"/>
              </a:rPr>
              <a:t>施設基準</a:t>
            </a:r>
            <a:endParaRPr lang="en-US" altLang="ja-JP" sz="2800" dirty="0">
              <a:latin typeface="+mj-ea"/>
            </a:endParaRPr>
          </a:p>
          <a:p>
            <a:pPr lvl="1" algn="just">
              <a:lnSpc>
                <a:spcPct val="90000"/>
              </a:lnSpc>
              <a:buSzPct val="80000"/>
            </a:pPr>
            <a:r>
              <a:rPr lang="ja-JP" altLang="en-US" sz="2400" dirty="0">
                <a:latin typeface="+mj-ea"/>
              </a:rPr>
              <a:t>過去１年間の緊急往診の実績が○件以上かつ看取りの実績が○件以上。</a:t>
            </a:r>
            <a:endParaRPr lang="ja-JP" altLang="en-US" sz="16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在宅療養支援診療所・在宅療養支援病院</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054094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latin typeface="+mj-ea"/>
              </a:rPr>
              <a:t>衛生材料等について</a:t>
            </a:r>
          </a:p>
          <a:p>
            <a:pPr lvl="2" algn="just">
              <a:lnSpc>
                <a:spcPct val="90000"/>
              </a:lnSpc>
              <a:buSzPct val="80000"/>
            </a:pPr>
            <a:r>
              <a:rPr lang="ja-JP" altLang="en-US" dirty="0">
                <a:latin typeface="+mj-ea"/>
              </a:rPr>
              <a:t>医療機関・薬局。訪問看護ステーションが連携して必要な衛生材料等を提供できる仕組みの整備</a:t>
            </a:r>
          </a:p>
          <a:p>
            <a:pPr lvl="1" algn="just">
              <a:lnSpc>
                <a:spcPct val="90000"/>
              </a:lnSpc>
              <a:buSzPct val="80000"/>
            </a:pPr>
            <a:r>
              <a:rPr lang="ja-JP" altLang="en-US" sz="2400" dirty="0" smtClean="0">
                <a:latin typeface="+mj-ea"/>
              </a:rPr>
              <a:t>医師</a:t>
            </a:r>
            <a:r>
              <a:rPr lang="ja-JP" altLang="en-US" sz="2400" dirty="0">
                <a:latin typeface="+mj-ea"/>
              </a:rPr>
              <a:t>が処方できる注射薬の拡大</a:t>
            </a:r>
          </a:p>
          <a:p>
            <a:pPr lvl="2" algn="just">
              <a:lnSpc>
                <a:spcPct val="90000"/>
              </a:lnSpc>
              <a:buSzPct val="80000"/>
            </a:pPr>
            <a:r>
              <a:rPr lang="ja-JP" altLang="en-US" dirty="0">
                <a:latin typeface="+mj-ea"/>
              </a:rPr>
              <a:t>電解質製剤及び注射用抗菌薬等</a:t>
            </a:r>
          </a:p>
          <a:p>
            <a:pPr lvl="2" algn="just">
              <a:lnSpc>
                <a:spcPct val="90000"/>
              </a:lnSpc>
              <a:buSzPct val="80000"/>
            </a:pPr>
            <a:r>
              <a:rPr lang="ja-JP" altLang="en-US" dirty="0">
                <a:latin typeface="+mj-ea"/>
              </a:rPr>
              <a:t>医師の処方せんに基づき保険薬局で交付することができる注射薬に追加</a:t>
            </a:r>
          </a:p>
          <a:p>
            <a:pPr lvl="1" algn="just">
              <a:lnSpc>
                <a:spcPct val="90000"/>
              </a:lnSpc>
              <a:buSzPct val="80000"/>
            </a:pPr>
            <a:r>
              <a:rPr lang="ja-JP" altLang="en-US" sz="2400" dirty="0" smtClean="0">
                <a:latin typeface="+mj-ea"/>
              </a:rPr>
              <a:t>薬局</a:t>
            </a:r>
            <a:r>
              <a:rPr lang="ja-JP" altLang="en-US" sz="2400" dirty="0">
                <a:latin typeface="+mj-ea"/>
              </a:rPr>
              <a:t>で交付できる特定保険医療材料の拡大</a:t>
            </a:r>
          </a:p>
          <a:p>
            <a:pPr lvl="2" algn="just">
              <a:lnSpc>
                <a:spcPct val="90000"/>
              </a:lnSpc>
              <a:buSzPct val="80000"/>
            </a:pPr>
            <a:r>
              <a:rPr lang="ja-JP" altLang="en-US" dirty="0">
                <a:latin typeface="+mj-ea"/>
              </a:rPr>
              <a:t>医師の処方せんに基づき保険薬局で交付することができる特定保険医療材料に病院・診療所で支給できる在宅医療に用いる特定保険医療材料を</a:t>
            </a:r>
            <a:r>
              <a:rPr lang="ja-JP" altLang="en-US" dirty="0" smtClean="0">
                <a:latin typeface="+mj-ea"/>
              </a:rPr>
              <a:t>追加</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837017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latin typeface="+mj-ea"/>
              </a:rPr>
              <a:t>衛生材料等に</a:t>
            </a:r>
            <a:r>
              <a:rPr lang="ja-JP" altLang="en-US" sz="2800" dirty="0" smtClean="0">
                <a:latin typeface="+mj-ea"/>
              </a:rPr>
              <a:t>ついて</a:t>
            </a:r>
            <a:endParaRPr lang="en-US" altLang="ja-JP" sz="2800" dirty="0" smtClean="0">
              <a:latin typeface="+mj-ea"/>
            </a:endParaRPr>
          </a:p>
          <a:p>
            <a:pPr lvl="1" algn="just">
              <a:lnSpc>
                <a:spcPct val="90000"/>
              </a:lnSpc>
              <a:buSzPct val="80000"/>
            </a:pPr>
            <a:r>
              <a:rPr lang="ja-JP" altLang="en-US" sz="2400" dirty="0" smtClean="0">
                <a:latin typeface="+mj-ea"/>
              </a:rPr>
              <a:t>衛生</a:t>
            </a:r>
            <a:r>
              <a:rPr lang="ja-JP" altLang="en-US" sz="2400" dirty="0">
                <a:latin typeface="+mj-ea"/>
              </a:rPr>
              <a:t>材料の提供について</a:t>
            </a:r>
          </a:p>
          <a:p>
            <a:pPr lvl="2" algn="just">
              <a:lnSpc>
                <a:spcPct val="90000"/>
              </a:lnSpc>
              <a:buSzPct val="80000"/>
            </a:pPr>
            <a:r>
              <a:rPr lang="ja-JP" altLang="en-US" dirty="0">
                <a:latin typeface="+mj-ea"/>
              </a:rPr>
              <a:t>訪問看護ステーションから主治医への報告</a:t>
            </a:r>
          </a:p>
          <a:p>
            <a:pPr lvl="2" algn="just">
              <a:lnSpc>
                <a:spcPct val="90000"/>
              </a:lnSpc>
              <a:buSzPct val="80000"/>
            </a:pPr>
            <a:r>
              <a:rPr lang="ja-JP" altLang="en-US" dirty="0">
                <a:latin typeface="+mj-ea"/>
              </a:rPr>
              <a:t>在宅療養に必要な衛生材料について訪問看護計画書・訪問看護報告書に、必要量および使用実績を記載し報告する</a:t>
            </a:r>
          </a:p>
          <a:p>
            <a:pPr lvl="2" algn="just">
              <a:lnSpc>
                <a:spcPct val="90000"/>
              </a:lnSpc>
              <a:buSzPct val="80000"/>
            </a:pPr>
            <a:r>
              <a:rPr lang="ja-JP" altLang="en-US" dirty="0">
                <a:latin typeface="+mj-ea"/>
              </a:rPr>
              <a:t>薬局での衛生材料の提供</a:t>
            </a:r>
          </a:p>
          <a:p>
            <a:pPr lvl="2" algn="just">
              <a:lnSpc>
                <a:spcPct val="90000"/>
              </a:lnSpc>
              <a:buSzPct val="80000"/>
            </a:pPr>
            <a:r>
              <a:rPr lang="ja-JP" altLang="en-US" dirty="0">
                <a:latin typeface="+mj-ea"/>
              </a:rPr>
              <a:t>当該患者に在宅患者訪問薬剤管理指導を行っている薬局</a:t>
            </a:r>
          </a:p>
          <a:p>
            <a:pPr lvl="2" algn="just">
              <a:lnSpc>
                <a:spcPct val="90000"/>
              </a:lnSpc>
              <a:buSzPct val="80000"/>
            </a:pPr>
            <a:r>
              <a:rPr lang="ja-JP" altLang="en-US" dirty="0">
                <a:latin typeface="+mj-ea"/>
              </a:rPr>
              <a:t>主治医が「衛生材料を供給できる体制を有している」旨の届出</a:t>
            </a:r>
          </a:p>
          <a:p>
            <a:pPr lvl="2" algn="just">
              <a:lnSpc>
                <a:spcPct val="90000"/>
              </a:lnSpc>
              <a:buSzPct val="80000"/>
            </a:pPr>
            <a:r>
              <a:rPr lang="ja-JP" altLang="en-US" dirty="0">
                <a:latin typeface="+mj-ea"/>
              </a:rPr>
              <a:t>主治医が必要な衛生材料の種類とその量について指示</a:t>
            </a:r>
          </a:p>
          <a:p>
            <a:pPr lvl="2" algn="just">
              <a:lnSpc>
                <a:spcPct val="90000"/>
              </a:lnSpc>
              <a:buSzPct val="80000"/>
            </a:pPr>
            <a:r>
              <a:rPr lang="ja-JP" altLang="en-US" dirty="0">
                <a:latin typeface="+mj-ea"/>
              </a:rPr>
              <a:t>医療機関から患者に対して衛生材料を提供することは従来通り</a:t>
            </a:r>
            <a:r>
              <a:rPr lang="ja-JP" altLang="en-US" dirty="0" smtClean="0">
                <a:latin typeface="+mj-ea"/>
              </a:rPr>
              <a:t>可能</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452837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
      <a:dk1>
        <a:srgbClr val="FFFFFF"/>
      </a:dk1>
      <a:lt1>
        <a:srgbClr val="FFFFFF"/>
      </a:lt1>
      <a:dk2>
        <a:srgbClr val="000000"/>
      </a:dk2>
      <a:lt2>
        <a:srgbClr val="DEEE44"/>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37097</TotalTime>
  <Words>14236</Words>
  <Application>Microsoft Office PowerPoint</Application>
  <PresentationFormat>画面に合わせる (4:3)</PresentationFormat>
  <Paragraphs>1794</Paragraphs>
  <Slides>166</Slides>
  <Notes>164</Notes>
  <HiddenSlides>0</HiddenSlides>
  <MMClips>0</MMClips>
  <ScaleCrop>false</ScaleCrop>
  <HeadingPairs>
    <vt:vector size="4" baseType="variant">
      <vt:variant>
        <vt:lpstr>テーマ</vt:lpstr>
      </vt:variant>
      <vt:variant>
        <vt:i4>1</vt:i4>
      </vt:variant>
      <vt:variant>
        <vt:lpstr>スライド タイトル</vt:lpstr>
      </vt:variant>
      <vt:variant>
        <vt:i4>166</vt:i4>
      </vt:variant>
    </vt:vector>
  </HeadingPairs>
  <TitlesOfParts>
    <vt:vector size="167" baseType="lpstr">
      <vt:lpstr>標準デザイン</vt:lpstr>
      <vt:lpstr>平成２６年度診療報酬改定の方向性 ～中医協答申直前情報～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医療機関の損税問題</vt:lpstr>
      <vt:lpstr>医療機関の損税問題</vt:lpstr>
      <vt:lpstr>医療機関の損税問題</vt:lpstr>
      <vt:lpstr>医療機関の損税問題</vt:lpstr>
      <vt:lpstr>医療機関の損税問題</vt:lpstr>
      <vt:lpstr>医療機関の損税問題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入院医療について</vt:lpstr>
      <vt:lpstr>入院医療について</vt:lpstr>
      <vt:lpstr>入院医療について</vt:lpstr>
      <vt:lpstr>入院医療について</vt:lpstr>
      <vt:lpstr>入院医療について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リハビリテーション料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医療法規</dc:title>
  <dc:creator>k-hosoya</dc:creator>
  <cp:lastModifiedBy>HOSOYA-K</cp:lastModifiedBy>
  <cp:revision>2002</cp:revision>
  <cp:lastPrinted>2013-03-17T01:45:14Z</cp:lastPrinted>
  <dcterms:created xsi:type="dcterms:W3CDTF">2005-09-26T15:50:37Z</dcterms:created>
  <dcterms:modified xsi:type="dcterms:W3CDTF">2014-02-06T11:14:14Z</dcterms:modified>
</cp:coreProperties>
</file>